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415" r:id="rId2"/>
    <p:sldId id="1145" r:id="rId3"/>
    <p:sldId id="1161" r:id="rId4"/>
    <p:sldId id="1171" r:id="rId5"/>
    <p:sldId id="1162" r:id="rId6"/>
    <p:sldId id="1164" r:id="rId7"/>
    <p:sldId id="1163" r:id="rId8"/>
    <p:sldId id="1165" r:id="rId9"/>
    <p:sldId id="1180" r:id="rId10"/>
    <p:sldId id="1178" r:id="rId11"/>
    <p:sldId id="1181" r:id="rId12"/>
    <p:sldId id="1231" r:id="rId13"/>
    <p:sldId id="1179" r:id="rId14"/>
    <p:sldId id="1182" r:id="rId15"/>
    <p:sldId id="1232" r:id="rId16"/>
    <p:sldId id="1172" r:id="rId17"/>
    <p:sldId id="1177" r:id="rId18"/>
    <p:sldId id="1183" r:id="rId19"/>
    <p:sldId id="1170" r:id="rId20"/>
    <p:sldId id="1200" r:id="rId21"/>
    <p:sldId id="1184" r:id="rId22"/>
    <p:sldId id="520" r:id="rId23"/>
    <p:sldId id="1186" r:id="rId24"/>
    <p:sldId id="1185" r:id="rId25"/>
    <p:sldId id="521" r:id="rId26"/>
    <p:sldId id="1188" r:id="rId27"/>
    <p:sldId id="1189" r:id="rId28"/>
    <p:sldId id="1190" r:id="rId29"/>
    <p:sldId id="1191" r:id="rId30"/>
    <p:sldId id="1192" r:id="rId31"/>
    <p:sldId id="1193" r:id="rId32"/>
    <p:sldId id="530" r:id="rId33"/>
    <p:sldId id="526" r:id="rId34"/>
    <p:sldId id="527" r:id="rId35"/>
    <p:sldId id="1194" r:id="rId36"/>
    <p:sldId id="1195" r:id="rId37"/>
    <p:sldId id="1197" r:id="rId38"/>
    <p:sldId id="531" r:id="rId39"/>
    <p:sldId id="1199" r:id="rId40"/>
    <p:sldId id="1198" r:id="rId41"/>
    <p:sldId id="1201" r:id="rId42"/>
    <p:sldId id="1138" r:id="rId43"/>
    <p:sldId id="1233" r:id="rId44"/>
    <p:sldId id="1234" r:id="rId45"/>
    <p:sldId id="1157" r:id="rId4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19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  <p15:guide id="5" orient="horz" pos="2840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  <p15:guide id="7" orient="horz" pos="3521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2025" userDrawn="1">
          <p15:clr>
            <a:srgbClr val="A4A3A4"/>
          </p15:clr>
        </p15:guide>
        <p15:guide id="10" pos="7469" userDrawn="1">
          <p15:clr>
            <a:srgbClr val="A4A3A4"/>
          </p15:clr>
        </p15:guide>
        <p15:guide id="11" pos="5655" userDrawn="1">
          <p15:clr>
            <a:srgbClr val="A4A3A4"/>
          </p15:clr>
        </p15:guide>
        <p15:guide id="12" pos="2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dai" initials="f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202EE"/>
    <a:srgbClr val="0033CC"/>
    <a:srgbClr val="000099"/>
    <a:srgbClr val="990000"/>
    <a:srgbClr val="FF9900"/>
    <a:srgbClr val="FFFF00"/>
    <a:srgbClr val="006600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4" autoAdjust="0"/>
    <p:restoredTop sz="81957" autoAdjust="0"/>
  </p:normalViewPr>
  <p:slideViewPr>
    <p:cSldViewPr>
      <p:cViewPr varScale="1">
        <p:scale>
          <a:sx n="106" d="100"/>
          <a:sy n="106" d="100"/>
        </p:scale>
        <p:origin x="1104" y="176"/>
      </p:cViewPr>
      <p:guideLst>
        <p:guide orient="horz" pos="2160"/>
        <p:guide orient="horz" pos="119"/>
        <p:guide orient="horz" pos="1480"/>
        <p:guide orient="horz" pos="4156"/>
        <p:guide orient="horz" pos="2840"/>
        <p:guide orient="horz" pos="799"/>
        <p:guide orient="horz" pos="3521"/>
        <p:guide pos="3840"/>
        <p:guide pos="2025"/>
        <p:guide pos="7469"/>
        <p:guide pos="5655"/>
        <p:guide pos="211"/>
      </p:guideLst>
    </p:cSldViewPr>
  </p:slideViewPr>
  <p:outlineViewPr>
    <p:cViewPr>
      <p:scale>
        <a:sx n="33" d="100"/>
        <a:sy n="33" d="100"/>
      </p:scale>
      <p:origin x="29" y="85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6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CA1D133-DF9A-4546-BC32-9BA5D9890E07}" type="datetimeFigureOut">
              <a:rPr lang="zh-CN" altLang="en-US"/>
              <a:pPr>
                <a:defRPr/>
              </a:pPr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9B42915-2935-458E-A579-AFBD3FBC3D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6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0AFA250-0359-41A6-9B6F-B6B13F56C968}" type="datetimeFigureOut">
              <a:rPr lang="zh-CN" altLang="en-US"/>
              <a:pPr>
                <a:defRPr/>
              </a:pPr>
              <a:t>2022/4/13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10409EE-1F5E-4DB5-BECA-DDA12FB5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632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44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09EE-1F5E-4DB5-BECA-DDA12FB5C9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9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11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95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8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375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76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4331C-F609-41D7-8FC2-DA0190FDEA4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12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4331C-F609-41D7-8FC2-DA0190FDEA4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128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4331C-F609-41D7-8FC2-DA0190FDEA4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543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4331C-F609-41D7-8FC2-DA0190FDEA4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3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一代</a:t>
            </a:r>
            <a:r>
              <a:rPr lang="zh-CN" altLang="en-US" dirty="0"/>
              <a:t>、二代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26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4331C-F609-41D7-8FC2-DA0190FDEA4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97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11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3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刷题</a:t>
            </a:r>
            <a:r>
              <a:rPr lang="zh-CN" altLang="en-US" dirty="0"/>
              <a:t>、思维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75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F3858-74F2-47CF-B90C-2DDBD61B9D57}" type="slidenum">
              <a:rPr kumimoji="1" lang="zh-CN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kumimoji="1" lang="en-US" altLang="zh-CN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424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26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409EE-1F5E-4DB5-BECA-DDA12FB5C92B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11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09EE-1F5E-4DB5-BECA-DDA12FB5C9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760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09EE-1F5E-4DB5-BECA-DDA12FB5C9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4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15218" y="2349500"/>
            <a:ext cx="5761567" cy="1043126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21194" y="4508500"/>
            <a:ext cx="5755591" cy="10087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2724-FD10-4A72-BDFD-B27D4C0890DF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33304-23B8-4050-8FD4-F51F035CDD7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689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9E9B4-F8BE-45B6-B08C-7191E9BA4C74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4AB1-3A3D-4094-B448-07CA6C3E964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277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CCF6D-9F01-432E-A028-4C874F463449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14C29-D25F-47B7-B33C-2544930698E1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580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14"/>
          <p:cNvSpPr>
            <a:spLocks noChangeArrowheads="1"/>
          </p:cNvSpPr>
          <p:nvPr userDrawn="1"/>
        </p:nvSpPr>
        <p:spPr bwMode="auto">
          <a:xfrm flipV="1">
            <a:off x="624418" y="1214439"/>
            <a:ext cx="11262783" cy="53975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9D13-632C-4211-9321-01F2B307AB15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53902-9632-4ADE-A52C-43F743FF03E8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381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4434" y="4508500"/>
            <a:ext cx="11523133" cy="21605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4434" y="2326714"/>
            <a:ext cx="11523133" cy="21817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713C-D651-483F-A59C-CBA35E735DAE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42C2-F96A-4D62-9B6D-D38CE742E4F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321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34433" y="1268414"/>
            <a:ext cx="576156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15562" y="1280448"/>
            <a:ext cx="5742004" cy="53886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B303F-C235-45D7-B560-615C8BE5B07E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AD55-C319-44FB-9A5D-D14487C4E15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566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34433" y="1268954"/>
            <a:ext cx="5761567" cy="503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34434" y="1844825"/>
            <a:ext cx="5761567" cy="4824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0876" y="1268414"/>
            <a:ext cx="5746691" cy="5044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6001" y="1844824"/>
            <a:ext cx="5761567" cy="48242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BD78-615C-42E5-A323-856A08359CE8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2D35-015B-4C3A-98D5-26A54CB48D3A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505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FC0DD-A4DC-4183-AD2F-06005E142F51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2C62A-D1D3-40B1-AA41-272F656B851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95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3CD5-0358-4B07-AA9D-F51FDFEE5942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1DB51-B0BC-429A-BBBD-F6D561DBBCA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890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678" y="188913"/>
            <a:ext cx="2877540" cy="1079500"/>
          </a:xfrm>
          <a:solidFill>
            <a:schemeClr val="accent1"/>
          </a:solidFill>
          <a:effectLst/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15218" y="188914"/>
            <a:ext cx="8642349" cy="648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4435" y="1282206"/>
            <a:ext cx="2880784" cy="5386882"/>
          </a:xfrm>
          <a:solidFill>
            <a:schemeClr val="accent1"/>
          </a:solidFill>
          <a:effectLst/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F5E32-0271-47BA-86B4-791D18225060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BF91F-FEE3-472D-BF2B-E796CEC6FFD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472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1C4C-2283-4416-85B2-9319499E14F3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C1C38-7B56-4D9E-9C2B-8C59DC0BF23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708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334434" y="188913"/>
            <a:ext cx="115231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34434" y="1268414"/>
            <a:ext cx="1152313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15218" y="6669088"/>
            <a:ext cx="2880783" cy="176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545A41-D8A8-4AC4-9808-1A4D8E9D7057}" type="datetimeFigureOut">
              <a:rPr lang="zh-CN" altLang="en-US"/>
              <a:pPr>
                <a:defRPr/>
              </a:pPr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96000" y="6669088"/>
            <a:ext cx="2880784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784" y="6669088"/>
            <a:ext cx="3215216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649267-2A5A-4AEF-B2E1-09C8DF9D71B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grpSp>
        <p:nvGrpSpPr>
          <p:cNvPr id="1031" name="组合 6"/>
          <p:cNvGrpSpPr>
            <a:grpSpLocks/>
          </p:cNvGrpSpPr>
          <p:nvPr/>
        </p:nvGrpSpPr>
        <p:grpSpPr bwMode="auto">
          <a:xfrm>
            <a:off x="9647767" y="6381751"/>
            <a:ext cx="2497667" cy="404813"/>
            <a:chOff x="6084168" y="6350588"/>
            <a:chExt cx="2209800" cy="507412"/>
          </a:xfrm>
        </p:grpSpPr>
        <p:pic>
          <p:nvPicPr>
            <p:cNvPr id="1032" name="Picture 20" descr="D:\计算所\PPT的模板\logo.gif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6350588"/>
              <a:ext cx="609600" cy="50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26" descr="D:\计算所\PPT的模板\logo－zi.gif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6168" y="6350588"/>
              <a:ext cx="1447800" cy="31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27" descr="D:\计算所\PPT的模板\logo－Y-H-1.gif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846168" y="6731588"/>
              <a:ext cx="14478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9" descr="C:\Users\maxiaying\Desktop\截图06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67" y="253778"/>
            <a:ext cx="192828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Helvetica" pitchFamily="2" charset="0"/>
          <a:ea typeface="微软雅黑" pitchFamily="34" charset="-122"/>
          <a:cs typeface="Helvetica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 pitchFamily="2" charset="0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tiff"/><Relationship Id="rId5" Type="http://schemas.openxmlformats.org/officeDocument/2006/relationships/image" Target="../media/image25.png"/><Relationship Id="rId10" Type="http://schemas.openxmlformats.org/officeDocument/2006/relationships/image" Target="../media/image31.tiff"/><Relationship Id="rId4" Type="http://schemas.openxmlformats.org/officeDocument/2006/relationships/image" Target="../media/image24.png"/><Relationship Id="rId9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tiff"/><Relationship Id="rId5" Type="http://schemas.openxmlformats.org/officeDocument/2006/relationships/image" Target="../media/image25.png"/><Relationship Id="rId10" Type="http://schemas.openxmlformats.org/officeDocument/2006/relationships/image" Target="../media/image31.tiff"/><Relationship Id="rId4" Type="http://schemas.openxmlformats.org/officeDocument/2006/relationships/image" Target="../media/image24.png"/><Relationship Id="rId9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7.tiff"/><Relationship Id="rId5" Type="http://schemas.openxmlformats.org/officeDocument/2006/relationships/image" Target="../media/image25.png"/><Relationship Id="rId10" Type="http://schemas.openxmlformats.org/officeDocument/2006/relationships/image" Target="../media/image36.tiff"/><Relationship Id="rId4" Type="http://schemas.openxmlformats.org/officeDocument/2006/relationships/image" Target="../media/image24.png"/><Relationship Id="rId9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7.tiff"/><Relationship Id="rId5" Type="http://schemas.openxmlformats.org/officeDocument/2006/relationships/image" Target="../media/image25.png"/><Relationship Id="rId10" Type="http://schemas.openxmlformats.org/officeDocument/2006/relationships/image" Target="../media/image36.tiff"/><Relationship Id="rId4" Type="http://schemas.openxmlformats.org/officeDocument/2006/relationships/image" Target="../media/image24.png"/><Relationship Id="rId9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15480" y="2751367"/>
            <a:ext cx="965725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怎样用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Scratch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编程实现一只阿尔法小狗？</a:t>
            </a:r>
            <a:endParaRPr lang="en-US" altLang="zh-CN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endParaRPr lang="en-US" altLang="zh-CN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172" name="直接连接符 5"/>
          <p:cNvCxnSpPr>
            <a:cxnSpLocks noChangeShapeType="1"/>
          </p:cNvCxnSpPr>
          <p:nvPr/>
        </p:nvCxnSpPr>
        <p:spPr bwMode="auto">
          <a:xfrm>
            <a:off x="1199456" y="2564904"/>
            <a:ext cx="9873282" cy="0"/>
          </a:xfrm>
          <a:prstGeom prst="line">
            <a:avLst/>
          </a:prstGeom>
          <a:noFill/>
          <a:ln w="57150" cmpd="dbl" algn="ctr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D707135-A013-CB43-8085-9C0C1F240A0A}"/>
              </a:ext>
            </a:extLst>
          </p:cNvPr>
          <p:cNvSpPr/>
          <p:nvPr/>
        </p:nvSpPr>
        <p:spPr>
          <a:xfrm>
            <a:off x="2560556" y="3151370"/>
            <a:ext cx="6776170" cy="201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zh-CN" altLang="en-US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卜东波</a:t>
            </a:r>
            <a:endParaRPr lang="en-US" altLang="zh-CN" sz="2800" b="1" dirty="0">
              <a:solidFill>
                <a:srgbClr val="0202E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r>
              <a:rPr lang="zh-CN" altLang="en-US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SIGMA</a:t>
            </a:r>
            <a:r>
              <a:rPr lang="zh-CN" altLang="en-US" sz="28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数学特别兴趣组</a:t>
            </a:r>
            <a:endParaRPr lang="en-US" altLang="zh-CN" sz="2800" b="1" dirty="0">
              <a:solidFill>
                <a:srgbClr val="0202E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endParaRPr lang="en-US" altLang="zh-CN" sz="2800" b="1" dirty="0">
              <a:solidFill>
                <a:srgbClr val="0202E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D1D6B-51D9-8D4B-8C5F-B1E6A548B12E}"/>
              </a:ext>
            </a:extLst>
          </p:cNvPr>
          <p:cNvSpPr/>
          <p:nvPr/>
        </p:nvSpPr>
        <p:spPr>
          <a:xfrm>
            <a:off x="2640256" y="4557161"/>
            <a:ext cx="6776170" cy="201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中科院计算所</a:t>
            </a: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 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中科院公众开放日</a:t>
            </a:r>
          </a:p>
          <a:p>
            <a:pPr algn="ctr">
              <a:lnSpc>
                <a:spcPts val="5200"/>
              </a:lnSpc>
            </a:pP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12B321-5925-6546-A859-28263777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321" y="2977151"/>
            <a:ext cx="1894994" cy="1894994"/>
          </a:xfrm>
          <a:prstGeom prst="rect">
            <a:avLst/>
          </a:prstGeom>
        </p:spPr>
      </p:pic>
      <p:pic>
        <p:nvPicPr>
          <p:cNvPr id="9220" name="Picture 4" descr="中国科学院计算技术研究所- 知乎">
            <a:extLst>
              <a:ext uri="{FF2B5EF4-FFF2-40B4-BE49-F238E27FC236}">
                <a16:creationId xmlns:a16="http://schemas.microsoft.com/office/drawing/2014/main" id="{15DB92A8-C47E-C343-9B38-EA96A5C64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799698"/>
            <a:ext cx="2038706" cy="2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211971"/>
            <a:ext cx="11523133" cy="1079500"/>
          </a:xfrm>
        </p:spPr>
        <p:txBody>
          <a:bodyPr/>
          <a:lstStyle/>
          <a:p>
            <a:r>
              <a:rPr lang="en-US" dirty="0"/>
              <a:t>尝试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dirty="0">
                <a:solidFill>
                  <a:srgbClr val="0000FF"/>
                </a:solidFill>
              </a:rPr>
              <a:t>白棋走一.1</a:t>
            </a:r>
            <a:r>
              <a:rPr lang="zh-CN" altLang="en-US" dirty="0">
                <a:solidFill>
                  <a:srgbClr val="0000FF"/>
                </a:solidFill>
              </a:rPr>
              <a:t>位，模拟对局，直至终局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978E8-848D-DA48-975D-45F9440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04" y="1326415"/>
            <a:ext cx="938384" cy="911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ACC2B-7044-B84D-8DD1-0A6755DA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86" y="2520000"/>
            <a:ext cx="911352" cy="921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1ABDF-1565-5C49-A0AA-70CF85B36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9" y="2492896"/>
            <a:ext cx="970788" cy="980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9302-55C0-2949-B5F3-D49C69010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492896"/>
            <a:ext cx="1099566" cy="980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8F6B5-8B72-9C48-BCA3-A49261C9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8464839" y="2512800"/>
            <a:ext cx="943529" cy="9603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DD718F-C8D6-A642-B4A1-7B362C2E3287}"/>
              </a:ext>
            </a:extLst>
          </p:cNvPr>
          <p:cNvSpPr txBox="1"/>
          <p:nvPr/>
        </p:nvSpPr>
        <p:spPr>
          <a:xfrm>
            <a:off x="7848000" y="2736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69B6D1-E280-8E4B-9B2C-16C3C81599A6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850362" y="2237500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6C9B1B-7884-D34E-AF49-26FAAD1B5A0E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5531173" y="2237500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989B4D-6AB5-6948-A6BE-5DF6811D6D01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418896" y="2237500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06ADA24-E075-734F-9B4A-177730755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59" y="3830400"/>
            <a:ext cx="1112520" cy="9456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D222790-3F99-D744-8A00-CFC2DF94A0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07" r="2884"/>
          <a:stretch/>
        </p:blipFill>
        <p:spPr>
          <a:xfrm>
            <a:off x="2488175" y="3836354"/>
            <a:ext cx="972388" cy="916869"/>
          </a:xfrm>
          <a:prstGeom prst="rect">
            <a:avLst/>
          </a:prstGeom>
        </p:spPr>
      </p:pic>
      <p:sp>
        <p:nvSpPr>
          <p:cNvPr id="24" name="TextBox 21">
            <a:extLst>
              <a:ext uri="{FF2B5EF4-FFF2-40B4-BE49-F238E27FC236}">
                <a16:creationId xmlns:a16="http://schemas.microsoft.com/office/drawing/2014/main" id="{EC123695-13A6-514E-BB32-B4AC3DFBF3CB}"/>
              </a:ext>
            </a:extLst>
          </p:cNvPr>
          <p:cNvSpPr txBox="1"/>
          <p:nvPr/>
        </p:nvSpPr>
        <p:spPr>
          <a:xfrm>
            <a:off x="3607023" y="4032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32" name="Straight Arrow Connector 28">
            <a:extLst>
              <a:ext uri="{FF2B5EF4-FFF2-40B4-BE49-F238E27FC236}">
                <a16:creationId xmlns:a16="http://schemas.microsoft.com/office/drawing/2014/main" id="{54BFE640-B289-5341-8BBE-62CD7CF821D2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6418896" y="2237500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85DDC-7CBC-F94C-BBD3-1E510DA86468}"/>
              </a:ext>
            </a:extLst>
          </p:cNvPr>
          <p:cNvCxnSpPr>
            <a:cxnSpLocks/>
            <a:stCxn id="10" idx="2"/>
            <a:endCxn id="28" idx="0"/>
          </p:cNvCxnSpPr>
          <p:nvPr/>
        </p:nvCxnSpPr>
        <p:spPr>
          <a:xfrm>
            <a:off x="3850362" y="3441258"/>
            <a:ext cx="817857" cy="38914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03889B-2B68-A94D-A253-BFB8A12055DF}"/>
              </a:ext>
            </a:extLst>
          </p:cNvPr>
          <p:cNvCxnSpPr>
            <a:cxnSpLocks/>
            <a:stCxn id="10" idx="2"/>
            <a:endCxn id="38" idx="0"/>
          </p:cNvCxnSpPr>
          <p:nvPr/>
        </p:nvCxnSpPr>
        <p:spPr>
          <a:xfrm flipH="1">
            <a:off x="2974369" y="3441258"/>
            <a:ext cx="875993" cy="3950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69E56B13-BF4B-9148-879D-D37E16A7219F}"/>
              </a:ext>
            </a:extLst>
          </p:cNvPr>
          <p:cNvSpPr txBox="1"/>
          <p:nvPr/>
        </p:nvSpPr>
        <p:spPr>
          <a:xfrm>
            <a:off x="11631168" y="41574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EE955994-EC77-5747-97BB-EA6ED1DC1040}"/>
              </a:ext>
            </a:extLst>
          </p:cNvPr>
          <p:cNvSpPr txBox="1"/>
          <p:nvPr/>
        </p:nvSpPr>
        <p:spPr>
          <a:xfrm>
            <a:off x="703120" y="1545663"/>
            <a:ext cx="10081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B337DF-868B-A146-8A1E-57AF5AC62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00" y="1999211"/>
            <a:ext cx="887724" cy="339212"/>
          </a:xfr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7E66A0-E1E6-4742-8B8A-13248514AA05}"/>
              </a:ext>
            </a:extLst>
          </p:cNvPr>
          <p:cNvSpPr txBox="1"/>
          <p:nvPr/>
        </p:nvSpPr>
        <p:spPr>
          <a:xfrm>
            <a:off x="8760296" y="636218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Courtesy to Shane Moon at CMU  </a:t>
            </a:r>
          </a:p>
        </p:txBody>
      </p:sp>
    </p:spTree>
    <p:extLst>
      <p:ext uri="{BB962C8B-B14F-4D97-AF65-F5344CB8AC3E}">
        <p14:creationId xmlns:p14="http://schemas.microsoft.com/office/powerpoint/2010/main" val="47838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en-US" dirty="0"/>
              <a:t>尝试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dirty="0">
                <a:solidFill>
                  <a:srgbClr val="0000FF"/>
                </a:solidFill>
              </a:rPr>
              <a:t>白棋走一.1</a:t>
            </a:r>
            <a:r>
              <a:rPr lang="zh-CN" altLang="en-US" dirty="0">
                <a:solidFill>
                  <a:srgbClr val="0000FF"/>
                </a:solidFill>
              </a:rPr>
              <a:t>位，模拟对局，直至终局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978E8-848D-DA48-975D-45F9440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04" y="1326415"/>
            <a:ext cx="938384" cy="911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ACC2B-7044-B84D-8DD1-0A6755DA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86" y="2520000"/>
            <a:ext cx="911352" cy="921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1ABDF-1565-5C49-A0AA-70CF85B36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9" y="2492896"/>
            <a:ext cx="970788" cy="980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9302-55C0-2949-B5F3-D49C69010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492896"/>
            <a:ext cx="1099566" cy="980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8F6B5-8B72-9C48-BCA3-A49261C9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8464839" y="2512800"/>
            <a:ext cx="943529" cy="9603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DD718F-C8D6-A642-B4A1-7B362C2E3287}"/>
              </a:ext>
            </a:extLst>
          </p:cNvPr>
          <p:cNvSpPr txBox="1"/>
          <p:nvPr/>
        </p:nvSpPr>
        <p:spPr>
          <a:xfrm>
            <a:off x="7848000" y="2736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69B6D1-E280-8E4B-9B2C-16C3C81599A6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850362" y="2237500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6C9B1B-7884-D34E-AF49-26FAAD1B5A0E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5531173" y="2237500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989B4D-6AB5-6948-A6BE-5DF6811D6D01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418896" y="2237500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06ADA24-E075-734F-9B4A-177730755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59" y="3830400"/>
            <a:ext cx="1112520" cy="9456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D222790-3F99-D744-8A00-CFC2DF94A0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07" r="2884"/>
          <a:stretch/>
        </p:blipFill>
        <p:spPr>
          <a:xfrm>
            <a:off x="2488175" y="3836354"/>
            <a:ext cx="972388" cy="9168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F21FC8-8764-B946-9EE5-69CAEE2ACC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95" t="6164" r="8457" b="5296"/>
          <a:stretch/>
        </p:blipFill>
        <p:spPr>
          <a:xfrm>
            <a:off x="1665543" y="5145024"/>
            <a:ext cx="932688" cy="859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D9055-B5D3-1A48-B019-F93668D71F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08" t="3614" r="1855" b="4827"/>
          <a:stretch/>
        </p:blipFill>
        <p:spPr>
          <a:xfrm>
            <a:off x="3384615" y="5157217"/>
            <a:ext cx="957072" cy="871728"/>
          </a:xfrm>
          <a:prstGeom prst="rect">
            <a:avLst/>
          </a:prstGeom>
        </p:spPr>
      </p:pic>
      <p:sp>
        <p:nvSpPr>
          <p:cNvPr id="24" name="TextBox 21">
            <a:extLst>
              <a:ext uri="{FF2B5EF4-FFF2-40B4-BE49-F238E27FC236}">
                <a16:creationId xmlns:a16="http://schemas.microsoft.com/office/drawing/2014/main" id="{EC123695-13A6-514E-BB32-B4AC3DFBF3CB}"/>
              </a:ext>
            </a:extLst>
          </p:cNvPr>
          <p:cNvSpPr txBox="1"/>
          <p:nvPr/>
        </p:nvSpPr>
        <p:spPr>
          <a:xfrm>
            <a:off x="3607023" y="4032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639B9A99-DD1F-9E42-8C73-51EDE6C8FE7B}"/>
              </a:ext>
            </a:extLst>
          </p:cNvPr>
          <p:cNvSpPr txBox="1"/>
          <p:nvPr/>
        </p:nvSpPr>
        <p:spPr>
          <a:xfrm>
            <a:off x="2776207" y="5328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32" name="Straight Arrow Connector 28">
            <a:extLst>
              <a:ext uri="{FF2B5EF4-FFF2-40B4-BE49-F238E27FC236}">
                <a16:creationId xmlns:a16="http://schemas.microsoft.com/office/drawing/2014/main" id="{54BFE640-B289-5341-8BBE-62CD7CF821D2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6418896" y="2237500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85DDC-7CBC-F94C-BBD3-1E510DA86468}"/>
              </a:ext>
            </a:extLst>
          </p:cNvPr>
          <p:cNvCxnSpPr>
            <a:cxnSpLocks/>
            <a:stCxn id="10" idx="2"/>
            <a:endCxn id="28" idx="0"/>
          </p:cNvCxnSpPr>
          <p:nvPr/>
        </p:nvCxnSpPr>
        <p:spPr>
          <a:xfrm>
            <a:off x="3850362" y="3441258"/>
            <a:ext cx="817857" cy="38914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03889B-2B68-A94D-A253-BFB8A12055DF}"/>
              </a:ext>
            </a:extLst>
          </p:cNvPr>
          <p:cNvCxnSpPr>
            <a:cxnSpLocks/>
            <a:stCxn id="10" idx="2"/>
            <a:endCxn id="38" idx="0"/>
          </p:cNvCxnSpPr>
          <p:nvPr/>
        </p:nvCxnSpPr>
        <p:spPr>
          <a:xfrm flipH="1">
            <a:off x="2974369" y="3441258"/>
            <a:ext cx="875993" cy="3950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22">
            <a:extLst>
              <a:ext uri="{FF2B5EF4-FFF2-40B4-BE49-F238E27FC236}">
                <a16:creationId xmlns:a16="http://schemas.microsoft.com/office/drawing/2014/main" id="{46856189-7906-8B4C-9F01-010297D139AC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3004128" y="4690088"/>
            <a:ext cx="859023" cy="4671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6">
            <a:extLst>
              <a:ext uri="{FF2B5EF4-FFF2-40B4-BE49-F238E27FC236}">
                <a16:creationId xmlns:a16="http://schemas.microsoft.com/office/drawing/2014/main" id="{B1EA33B0-C61B-294D-A11C-9FBF5D582030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2131887" y="4690088"/>
            <a:ext cx="872242" cy="45493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69E56B13-BF4B-9148-879D-D37E16A7219F}"/>
              </a:ext>
            </a:extLst>
          </p:cNvPr>
          <p:cNvSpPr txBox="1"/>
          <p:nvPr/>
        </p:nvSpPr>
        <p:spPr>
          <a:xfrm>
            <a:off x="11631168" y="41574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EE955994-EC77-5747-97BB-EA6ED1DC1040}"/>
              </a:ext>
            </a:extLst>
          </p:cNvPr>
          <p:cNvSpPr txBox="1"/>
          <p:nvPr/>
        </p:nvSpPr>
        <p:spPr>
          <a:xfrm>
            <a:off x="703120" y="1545663"/>
            <a:ext cx="10081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N" sz="2000" b="1" dirty="0">
              <a:solidFill>
                <a:srgbClr val="0000FF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FF"/>
                </a:solidFill>
              </a:rPr>
              <a:t>……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88DE6-8D90-5448-B14A-5B7C5D785CC9}"/>
              </a:ext>
            </a:extLst>
          </p:cNvPr>
          <p:cNvSpPr txBox="1"/>
          <p:nvPr/>
        </p:nvSpPr>
        <p:spPr>
          <a:xfrm>
            <a:off x="8832304" y="64997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Courtesy to Shane Moon at CMU  </a:t>
            </a:r>
          </a:p>
        </p:txBody>
      </p:sp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375E5197-2698-3E47-9646-119B66657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6500" y="1961560"/>
            <a:ext cx="887724" cy="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17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en-US" dirty="0"/>
              <a:t>尝试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dirty="0">
                <a:solidFill>
                  <a:srgbClr val="0000FF"/>
                </a:solidFill>
              </a:rPr>
              <a:t>白棋走一.1</a:t>
            </a:r>
            <a:r>
              <a:rPr lang="zh-CN" altLang="en-US" dirty="0">
                <a:solidFill>
                  <a:srgbClr val="0000FF"/>
                </a:solidFill>
              </a:rPr>
              <a:t>位，模拟对局，直至终局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978E8-848D-DA48-975D-45F9440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04" y="1326415"/>
            <a:ext cx="938384" cy="911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ACC2B-7044-B84D-8DD1-0A6755DA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86" y="2520000"/>
            <a:ext cx="911352" cy="921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1ABDF-1565-5C49-A0AA-70CF85B36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79" y="2492896"/>
            <a:ext cx="970788" cy="980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9302-55C0-2949-B5F3-D49C69010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492896"/>
            <a:ext cx="1099566" cy="980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8F6B5-8B72-9C48-BCA3-A49261C9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8464839" y="2512800"/>
            <a:ext cx="943529" cy="9603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DD718F-C8D6-A642-B4A1-7B362C2E3287}"/>
              </a:ext>
            </a:extLst>
          </p:cNvPr>
          <p:cNvSpPr txBox="1"/>
          <p:nvPr/>
        </p:nvSpPr>
        <p:spPr>
          <a:xfrm>
            <a:off x="7848000" y="2736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69B6D1-E280-8E4B-9B2C-16C3C81599A6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850362" y="2237500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6C9B1B-7884-D34E-AF49-26FAAD1B5A0E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5531173" y="2237500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989B4D-6AB5-6948-A6BE-5DF6811D6D01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418896" y="2237500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06ADA24-E075-734F-9B4A-177730755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59" y="3830400"/>
            <a:ext cx="1112520" cy="9456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0FB658-786A-CA40-A3E4-BD4593552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495" y="6097014"/>
            <a:ext cx="11523133" cy="768095"/>
          </a:xfrm>
        </p:spPr>
        <p:txBody>
          <a:bodyPr/>
          <a:lstStyle/>
          <a:p>
            <a:r>
              <a:rPr lang="en-CN" sz="2800" b="1" dirty="0">
                <a:solidFill>
                  <a:srgbClr val="FF0000"/>
                </a:solidFill>
              </a:rPr>
              <a:t>发现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en-CN" sz="2800" b="1" dirty="0"/>
              <a:t>第</a:t>
            </a:r>
            <a:r>
              <a:rPr lang="en-US" altLang="zh-CN" sz="2800" b="1" dirty="0"/>
              <a:t>3</a:t>
            </a:r>
            <a:r>
              <a:rPr lang="zh-CN" altLang="en-US" sz="2800" b="1" dirty="0"/>
              <a:t>步</a:t>
            </a:r>
            <a:r>
              <a:rPr lang="en-CN" sz="2800" b="1" dirty="0"/>
              <a:t>黑棋最厉害的应对</a:t>
            </a:r>
            <a:r>
              <a:rPr lang="zh-CN" altLang="en-US" sz="2800" b="1" dirty="0"/>
              <a:t>，有</a:t>
            </a:r>
            <a:r>
              <a:rPr lang="en-US" altLang="zh-CN" sz="2800" b="1" dirty="0">
                <a:solidFill>
                  <a:srgbClr val="FF0000"/>
                </a:solidFill>
              </a:rPr>
              <a:t>13</a:t>
            </a:r>
            <a:r>
              <a:rPr lang="zh-CN" altLang="en-US" sz="2800" b="1" dirty="0">
                <a:solidFill>
                  <a:srgbClr val="FF0000"/>
                </a:solidFill>
              </a:rPr>
              <a:t>种</a:t>
            </a:r>
            <a:r>
              <a:rPr lang="zh-CN" altLang="en-US" sz="2800" b="1" dirty="0"/>
              <a:t>可能局面会赢</a:t>
            </a:r>
            <a:endParaRPr lang="en-CN" sz="2800" b="1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222790-3F99-D744-8A00-CFC2DF94A0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07" r="2884"/>
          <a:stretch/>
        </p:blipFill>
        <p:spPr>
          <a:xfrm>
            <a:off x="2488175" y="3836354"/>
            <a:ext cx="972388" cy="9168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F21FC8-8764-B946-9EE5-69CAEE2ACC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95" t="6164" r="8457" b="5296"/>
          <a:stretch/>
        </p:blipFill>
        <p:spPr>
          <a:xfrm>
            <a:off x="1665543" y="5145024"/>
            <a:ext cx="932688" cy="859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D9055-B5D3-1A48-B019-F93668D71F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08" t="3614" r="1855" b="4827"/>
          <a:stretch/>
        </p:blipFill>
        <p:spPr>
          <a:xfrm>
            <a:off x="3384615" y="5157217"/>
            <a:ext cx="957072" cy="871728"/>
          </a:xfrm>
          <a:prstGeom prst="rect">
            <a:avLst/>
          </a:prstGeom>
        </p:spPr>
      </p:pic>
      <p:sp>
        <p:nvSpPr>
          <p:cNvPr id="24" name="TextBox 21">
            <a:extLst>
              <a:ext uri="{FF2B5EF4-FFF2-40B4-BE49-F238E27FC236}">
                <a16:creationId xmlns:a16="http://schemas.microsoft.com/office/drawing/2014/main" id="{EC123695-13A6-514E-BB32-B4AC3DFBF3CB}"/>
              </a:ext>
            </a:extLst>
          </p:cNvPr>
          <p:cNvSpPr txBox="1"/>
          <p:nvPr/>
        </p:nvSpPr>
        <p:spPr>
          <a:xfrm>
            <a:off x="3607023" y="4032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639B9A99-DD1F-9E42-8C73-51EDE6C8FE7B}"/>
              </a:ext>
            </a:extLst>
          </p:cNvPr>
          <p:cNvSpPr txBox="1"/>
          <p:nvPr/>
        </p:nvSpPr>
        <p:spPr>
          <a:xfrm>
            <a:off x="2776207" y="5328000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32" name="Straight Arrow Connector 28">
            <a:extLst>
              <a:ext uri="{FF2B5EF4-FFF2-40B4-BE49-F238E27FC236}">
                <a16:creationId xmlns:a16="http://schemas.microsoft.com/office/drawing/2014/main" id="{54BFE640-B289-5341-8BBE-62CD7CF821D2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6418896" y="2237500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85DDC-7CBC-F94C-BBD3-1E510DA86468}"/>
              </a:ext>
            </a:extLst>
          </p:cNvPr>
          <p:cNvCxnSpPr>
            <a:cxnSpLocks/>
            <a:stCxn id="10" idx="2"/>
            <a:endCxn id="28" idx="0"/>
          </p:cNvCxnSpPr>
          <p:nvPr/>
        </p:nvCxnSpPr>
        <p:spPr>
          <a:xfrm>
            <a:off x="3850362" y="3441258"/>
            <a:ext cx="817857" cy="38914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03889B-2B68-A94D-A253-BFB8A12055DF}"/>
              </a:ext>
            </a:extLst>
          </p:cNvPr>
          <p:cNvCxnSpPr>
            <a:cxnSpLocks/>
            <a:stCxn id="10" idx="2"/>
            <a:endCxn id="38" idx="0"/>
          </p:cNvCxnSpPr>
          <p:nvPr/>
        </p:nvCxnSpPr>
        <p:spPr>
          <a:xfrm flipH="1">
            <a:off x="2974369" y="3441258"/>
            <a:ext cx="875993" cy="3950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22">
            <a:extLst>
              <a:ext uri="{FF2B5EF4-FFF2-40B4-BE49-F238E27FC236}">
                <a16:creationId xmlns:a16="http://schemas.microsoft.com/office/drawing/2014/main" id="{46856189-7906-8B4C-9F01-010297D139AC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3004128" y="4690088"/>
            <a:ext cx="859023" cy="46712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6">
            <a:extLst>
              <a:ext uri="{FF2B5EF4-FFF2-40B4-BE49-F238E27FC236}">
                <a16:creationId xmlns:a16="http://schemas.microsoft.com/office/drawing/2014/main" id="{B1EA33B0-C61B-294D-A11C-9FBF5D582030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2131887" y="4690088"/>
            <a:ext cx="872242" cy="45493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69E56B13-BF4B-9148-879D-D37E16A7219F}"/>
              </a:ext>
            </a:extLst>
          </p:cNvPr>
          <p:cNvSpPr txBox="1"/>
          <p:nvPr/>
        </p:nvSpPr>
        <p:spPr>
          <a:xfrm>
            <a:off x="11631168" y="41574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EE955994-EC77-5747-97BB-EA6ED1DC1040}"/>
              </a:ext>
            </a:extLst>
          </p:cNvPr>
          <p:cNvSpPr txBox="1"/>
          <p:nvPr/>
        </p:nvSpPr>
        <p:spPr>
          <a:xfrm>
            <a:off x="703120" y="1545663"/>
            <a:ext cx="10081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…….</a:t>
            </a:r>
            <a:endParaRPr kumimoji="0" lang="en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88DE6-8D90-5448-B14A-5B7C5D785CC9}"/>
              </a:ext>
            </a:extLst>
          </p:cNvPr>
          <p:cNvSpPr txBox="1"/>
          <p:nvPr/>
        </p:nvSpPr>
        <p:spPr>
          <a:xfrm>
            <a:off x="8832304" y="64997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Courtesy to Shane Moon at CMU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8E3141-A515-1446-83AA-59B9F606745A}"/>
              </a:ext>
            </a:extLst>
          </p:cNvPr>
          <p:cNvSpPr/>
          <p:nvPr/>
        </p:nvSpPr>
        <p:spPr>
          <a:xfrm>
            <a:off x="2546253" y="3160304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-13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</a:t>
            </a:r>
            <a:endParaRPr lang="en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375E5197-2698-3E47-9646-119B66657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6500" y="1961560"/>
            <a:ext cx="887724" cy="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262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en-US" dirty="0"/>
              <a:t>尝试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en-US" dirty="0">
                <a:solidFill>
                  <a:srgbClr val="0000FF"/>
                </a:solidFill>
              </a:rPr>
              <a:t>白棋走一.</a:t>
            </a:r>
            <a:r>
              <a:rPr lang="en-US" altLang="zh-CN" dirty="0">
                <a:solidFill>
                  <a:srgbClr val="0000FF"/>
                </a:solidFill>
              </a:rPr>
              <a:t>2</a:t>
            </a:r>
            <a:r>
              <a:rPr lang="zh-CN" altLang="en-US" dirty="0">
                <a:solidFill>
                  <a:srgbClr val="0000FF"/>
                </a:solidFill>
              </a:rPr>
              <a:t>位，模拟对局，直至终局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978E8-848D-DA48-975D-45F9440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00" y="1326415"/>
            <a:ext cx="938384" cy="911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ACC2B-7044-B84D-8DD1-0A6755DA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00" y="2420888"/>
            <a:ext cx="911352" cy="921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1ABDF-1565-5C49-A0AA-70CF85B36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0" y="2396862"/>
            <a:ext cx="970788" cy="980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9302-55C0-2949-B5F3-D49C69010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396862"/>
            <a:ext cx="1099566" cy="980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8F6B5-8B72-9C48-BCA3-A49261C9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-1" b="3185"/>
          <a:stretch/>
        </p:blipFill>
        <p:spPr>
          <a:xfrm>
            <a:off x="8463600" y="2396862"/>
            <a:ext cx="942195" cy="9494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0794B2-C48B-F34F-A486-D93E9E3FBDBF}"/>
              </a:ext>
            </a:extLst>
          </p:cNvPr>
          <p:cNvSpPr txBox="1"/>
          <p:nvPr/>
        </p:nvSpPr>
        <p:spPr>
          <a:xfrm>
            <a:off x="703120" y="1545663"/>
            <a:ext cx="10081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DD718F-C8D6-A642-B4A1-7B362C2E3287}"/>
              </a:ext>
            </a:extLst>
          </p:cNvPr>
          <p:cNvSpPr txBox="1"/>
          <p:nvPr/>
        </p:nvSpPr>
        <p:spPr>
          <a:xfrm>
            <a:off x="5303912" y="40050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69B6D1-E280-8E4B-9B2C-16C3C81599A6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850476" y="2237500"/>
            <a:ext cx="2569516" cy="18338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6C9B1B-7884-D34E-AF49-26FAAD1B5A0E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5532594" y="2237500"/>
            <a:ext cx="887398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989B4D-6AB5-6948-A6BE-5DF6811D6D01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419992" y="2237500"/>
            <a:ext cx="2514706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03889B-2B68-A94D-A253-BFB8A12055D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0534216" y="3377556"/>
            <a:ext cx="917442" cy="45251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85DDC-7CBC-F94C-BBD3-1E510DA86468}"/>
              </a:ext>
            </a:extLst>
          </p:cNvPr>
          <p:cNvCxnSpPr>
            <a:cxnSpLocks/>
            <a:stCxn id="12" idx="2"/>
            <a:endCxn id="5" idx="0"/>
          </p:cNvCxnSpPr>
          <p:nvPr/>
        </p:nvCxnSpPr>
        <p:spPr>
          <a:xfrm>
            <a:off x="5532594" y="3377556"/>
            <a:ext cx="882546" cy="40964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1E21B9C-6845-5840-B8BF-47F383981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3789040"/>
            <a:ext cx="980440" cy="98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6CFD4-9297-CD49-80C4-04BEDB4CE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192" y="3787200"/>
            <a:ext cx="945896" cy="970788"/>
          </a:xfrm>
          <a:prstGeom prst="rect">
            <a:avLst/>
          </a:prstGeom>
        </p:spPr>
      </p:pic>
      <p:cxnSp>
        <p:nvCxnSpPr>
          <p:cNvPr id="41" name="Straight Arrow Connector 28">
            <a:extLst>
              <a:ext uri="{FF2B5EF4-FFF2-40B4-BE49-F238E27FC236}">
                <a16:creationId xmlns:a16="http://schemas.microsoft.com/office/drawing/2014/main" id="{7EEBFF16-6832-F543-8FC0-64E6F9B65569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6419992" y="2237500"/>
            <a:ext cx="753791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22">
            <a:extLst>
              <a:ext uri="{FF2B5EF4-FFF2-40B4-BE49-F238E27FC236}">
                <a16:creationId xmlns:a16="http://schemas.microsoft.com/office/drawing/2014/main" id="{7E25F3FA-31DE-FC4F-BF82-18DCBA01F38A}"/>
              </a:ext>
            </a:extLst>
          </p:cNvPr>
          <p:cNvCxnSpPr>
            <a:cxnSpLocks/>
            <a:stCxn id="12" idx="2"/>
            <a:endCxn id="4" idx="0"/>
          </p:cNvCxnSpPr>
          <p:nvPr/>
        </p:nvCxnSpPr>
        <p:spPr>
          <a:xfrm flipH="1">
            <a:off x="4642004" y="3377556"/>
            <a:ext cx="890590" cy="41148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21">
            <a:extLst>
              <a:ext uri="{FF2B5EF4-FFF2-40B4-BE49-F238E27FC236}">
                <a16:creationId xmlns:a16="http://schemas.microsoft.com/office/drawing/2014/main" id="{A44D913B-DC21-D941-825C-7C0EDACB77F1}"/>
              </a:ext>
            </a:extLst>
          </p:cNvPr>
          <p:cNvSpPr txBox="1"/>
          <p:nvPr/>
        </p:nvSpPr>
        <p:spPr>
          <a:xfrm>
            <a:off x="7824192" y="26369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6E47F5-4EA3-724D-981F-75ED83F64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09" y="1908980"/>
            <a:ext cx="999531" cy="409644"/>
          </a:xfrm>
        </p:spPr>
      </p:pic>
    </p:spTree>
    <p:extLst>
      <p:ext uri="{BB962C8B-B14F-4D97-AF65-F5344CB8AC3E}">
        <p14:creationId xmlns:p14="http://schemas.microsoft.com/office/powerpoint/2010/main" val="3551510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978E8-848D-DA48-975D-45F9440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00" y="1326415"/>
            <a:ext cx="938384" cy="911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ACC2B-7044-B84D-8DD1-0A6755DA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00" y="2420888"/>
            <a:ext cx="911352" cy="921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1ABDF-1565-5C49-A0AA-70CF85B36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0" y="2396862"/>
            <a:ext cx="970788" cy="980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9302-55C0-2949-B5F3-D49C69010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396862"/>
            <a:ext cx="1099566" cy="980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8F6B5-8B72-9C48-BCA3-A49261C9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-1" b="3185"/>
          <a:stretch/>
        </p:blipFill>
        <p:spPr>
          <a:xfrm>
            <a:off x="8463600" y="2396862"/>
            <a:ext cx="942195" cy="9494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0794B2-C48B-F34F-A486-D93E9E3FBDBF}"/>
              </a:ext>
            </a:extLst>
          </p:cNvPr>
          <p:cNvSpPr txBox="1"/>
          <p:nvPr/>
        </p:nvSpPr>
        <p:spPr>
          <a:xfrm>
            <a:off x="703120" y="1545663"/>
            <a:ext cx="10081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FF"/>
                </a:solidFill>
              </a:rPr>
              <a:t>…….</a:t>
            </a:r>
            <a:endParaRPr kumimoji="0" lang="en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DD718F-C8D6-A642-B4A1-7B362C2E3287}"/>
              </a:ext>
            </a:extLst>
          </p:cNvPr>
          <p:cNvSpPr txBox="1"/>
          <p:nvPr/>
        </p:nvSpPr>
        <p:spPr>
          <a:xfrm>
            <a:off x="5303912" y="40050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69B6D1-E280-8E4B-9B2C-16C3C81599A6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850476" y="2237500"/>
            <a:ext cx="2569516" cy="18338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6C9B1B-7884-D34E-AF49-26FAAD1B5A0E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5532594" y="2237500"/>
            <a:ext cx="887398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989B4D-6AB5-6948-A6BE-5DF6811D6D01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419992" y="2237500"/>
            <a:ext cx="2514706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03889B-2B68-A94D-A253-BFB8A12055D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0534216" y="3377556"/>
            <a:ext cx="917442" cy="45251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85DDC-7CBC-F94C-BBD3-1E510DA86468}"/>
              </a:ext>
            </a:extLst>
          </p:cNvPr>
          <p:cNvCxnSpPr>
            <a:cxnSpLocks/>
            <a:stCxn id="12" idx="2"/>
            <a:endCxn id="5" idx="0"/>
          </p:cNvCxnSpPr>
          <p:nvPr/>
        </p:nvCxnSpPr>
        <p:spPr>
          <a:xfrm>
            <a:off x="5532594" y="3377556"/>
            <a:ext cx="882546" cy="40964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1E21B9C-6845-5840-B8BF-47F383981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3789040"/>
            <a:ext cx="980440" cy="98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6CFD4-9297-CD49-80C4-04BEDB4CE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192" y="3787200"/>
            <a:ext cx="945896" cy="970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A1EB7-442C-DA49-BA43-800823E049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688" y="5157192"/>
            <a:ext cx="99060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8C25C-4F84-504C-9D91-F3CF09E6A2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3204" y="5148000"/>
            <a:ext cx="970788" cy="99568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7F4020-7BC8-3146-8A60-B1ADD7FBE2FD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3782988" y="4769480"/>
            <a:ext cx="859016" cy="38771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EAC6FE-8720-0240-B111-5E65F34A4D3D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4642004" y="4769480"/>
            <a:ext cx="896594" cy="37852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28">
            <a:extLst>
              <a:ext uri="{FF2B5EF4-FFF2-40B4-BE49-F238E27FC236}">
                <a16:creationId xmlns:a16="http://schemas.microsoft.com/office/drawing/2014/main" id="{7EEBFF16-6832-F543-8FC0-64E6F9B65569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6419992" y="2237500"/>
            <a:ext cx="753791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22">
            <a:extLst>
              <a:ext uri="{FF2B5EF4-FFF2-40B4-BE49-F238E27FC236}">
                <a16:creationId xmlns:a16="http://schemas.microsoft.com/office/drawing/2014/main" id="{7E25F3FA-31DE-FC4F-BF82-18DCBA01F38A}"/>
              </a:ext>
            </a:extLst>
          </p:cNvPr>
          <p:cNvCxnSpPr>
            <a:cxnSpLocks/>
            <a:stCxn id="12" idx="2"/>
            <a:endCxn id="4" idx="0"/>
          </p:cNvCxnSpPr>
          <p:nvPr/>
        </p:nvCxnSpPr>
        <p:spPr>
          <a:xfrm flipH="1">
            <a:off x="4642004" y="3377556"/>
            <a:ext cx="890590" cy="41148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21">
            <a:extLst>
              <a:ext uri="{FF2B5EF4-FFF2-40B4-BE49-F238E27FC236}">
                <a16:creationId xmlns:a16="http://schemas.microsoft.com/office/drawing/2014/main" id="{01EC58FD-0E02-3644-9DC7-1D1FC3F84914}"/>
              </a:ext>
            </a:extLst>
          </p:cNvPr>
          <p:cNvSpPr txBox="1"/>
          <p:nvPr/>
        </p:nvSpPr>
        <p:spPr>
          <a:xfrm>
            <a:off x="4439816" y="54452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A44D913B-DC21-D941-825C-7C0EDACB77F1}"/>
              </a:ext>
            </a:extLst>
          </p:cNvPr>
          <p:cNvSpPr txBox="1"/>
          <p:nvPr/>
        </p:nvSpPr>
        <p:spPr>
          <a:xfrm>
            <a:off x="7824192" y="26369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91F7E4-9004-E644-8710-C3099F0C6732}"/>
              </a:ext>
            </a:extLst>
          </p:cNvPr>
          <p:cNvSpPr txBox="1"/>
          <p:nvPr/>
        </p:nvSpPr>
        <p:spPr>
          <a:xfrm>
            <a:off x="8832304" y="64997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Courtesy to Shane Moon at CMU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03E4F3-014F-8943-9C30-86AF2232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B1E78D6-FE32-2C47-9108-9AE878692413}"/>
              </a:ext>
            </a:extLst>
          </p:cNvPr>
          <p:cNvSpPr txBox="1">
            <a:spLocks/>
          </p:cNvSpPr>
          <p:nvPr/>
        </p:nvSpPr>
        <p:spPr bwMode="auto">
          <a:xfrm>
            <a:off x="334433" y="158181"/>
            <a:ext cx="115231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Helvetica" pitchFamily="2" charset="0"/>
                <a:ea typeface="微软雅黑" pitchFamily="34" charset="-122"/>
                <a:cs typeface="Helvetica" pitchFamily="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9pPr>
          </a:lstStyle>
          <a:p>
            <a:r>
              <a:rPr lang="en-US" dirty="0"/>
              <a:t>尝试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en-US" dirty="0">
                <a:solidFill>
                  <a:srgbClr val="0000FF"/>
                </a:solidFill>
              </a:rPr>
              <a:t>白棋走一.</a:t>
            </a:r>
            <a:r>
              <a:rPr lang="en-US" altLang="zh-CN" dirty="0">
                <a:solidFill>
                  <a:srgbClr val="0000FF"/>
                </a:solidFill>
              </a:rPr>
              <a:t>2</a:t>
            </a:r>
            <a:r>
              <a:rPr lang="zh-CN" altLang="en-US" dirty="0">
                <a:solidFill>
                  <a:srgbClr val="0000FF"/>
                </a:solidFill>
              </a:rPr>
              <a:t>位，模拟对局，直至终局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3" name="Content Placeholder 7">
            <a:extLst>
              <a:ext uri="{FF2B5EF4-FFF2-40B4-BE49-F238E27FC236}">
                <a16:creationId xmlns:a16="http://schemas.microsoft.com/office/drawing/2014/main" id="{7EC9DDFF-45AA-7147-B611-346A153029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209" y="1908980"/>
            <a:ext cx="999531" cy="4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420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978E8-848D-DA48-975D-45F9440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00" y="1326415"/>
            <a:ext cx="938384" cy="911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ACC2B-7044-B84D-8DD1-0A6755DA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00" y="2420888"/>
            <a:ext cx="911352" cy="921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1ABDF-1565-5C49-A0AA-70CF85B36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0" y="2396862"/>
            <a:ext cx="970788" cy="980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9302-55C0-2949-B5F3-D49C69010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396862"/>
            <a:ext cx="1099566" cy="980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8F6B5-8B72-9C48-BCA3-A49261C9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-1" b="3185"/>
          <a:stretch/>
        </p:blipFill>
        <p:spPr>
          <a:xfrm>
            <a:off x="8463600" y="2396862"/>
            <a:ext cx="942195" cy="9494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0794B2-C48B-F34F-A486-D93E9E3FBDBF}"/>
              </a:ext>
            </a:extLst>
          </p:cNvPr>
          <p:cNvSpPr txBox="1"/>
          <p:nvPr/>
        </p:nvSpPr>
        <p:spPr>
          <a:xfrm>
            <a:off x="703120" y="1545663"/>
            <a:ext cx="10081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…….</a:t>
            </a:r>
            <a:endParaRPr kumimoji="0" lang="en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DD718F-C8D6-A642-B4A1-7B362C2E3287}"/>
              </a:ext>
            </a:extLst>
          </p:cNvPr>
          <p:cNvSpPr txBox="1"/>
          <p:nvPr/>
        </p:nvSpPr>
        <p:spPr>
          <a:xfrm>
            <a:off x="5303912" y="40050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69B6D1-E280-8E4B-9B2C-16C3C81599A6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850476" y="2237500"/>
            <a:ext cx="2569516" cy="18338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6C9B1B-7884-D34E-AF49-26FAAD1B5A0E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 flipH="1">
            <a:off x="5532594" y="2237500"/>
            <a:ext cx="887398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989B4D-6AB5-6948-A6BE-5DF6811D6D01}"/>
              </a:ext>
            </a:extLst>
          </p:cNvPr>
          <p:cNvCxnSpPr>
            <a:cxnSpLocks/>
            <a:stCxn id="7" idx="2"/>
            <a:endCxn id="18" idx="0"/>
          </p:cNvCxnSpPr>
          <p:nvPr/>
        </p:nvCxnSpPr>
        <p:spPr>
          <a:xfrm>
            <a:off x="6419992" y="2237500"/>
            <a:ext cx="2514706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03889B-2B68-A94D-A253-BFB8A12055D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0534216" y="3377556"/>
            <a:ext cx="917442" cy="45251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85DDC-7CBC-F94C-BBD3-1E510DA86468}"/>
              </a:ext>
            </a:extLst>
          </p:cNvPr>
          <p:cNvCxnSpPr>
            <a:cxnSpLocks/>
            <a:stCxn id="12" idx="2"/>
            <a:endCxn id="5" idx="0"/>
          </p:cNvCxnSpPr>
          <p:nvPr/>
        </p:nvCxnSpPr>
        <p:spPr>
          <a:xfrm>
            <a:off x="5532594" y="3377556"/>
            <a:ext cx="882546" cy="40964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0FB658-786A-CA40-A3E4-BD4593552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320" y="6068139"/>
            <a:ext cx="11523133" cy="768095"/>
          </a:xfrm>
        </p:spPr>
        <p:txBody>
          <a:bodyPr/>
          <a:lstStyle/>
          <a:p>
            <a:pPr marL="0" indent="0">
              <a:buNone/>
            </a:pPr>
            <a:r>
              <a:rPr lang="en-CN" b="1" dirty="0">
                <a:solidFill>
                  <a:srgbClr val="FF0000"/>
                </a:solidFill>
              </a:rPr>
              <a:t>发现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r>
              <a:rPr lang="en-CN" b="1" dirty="0"/>
              <a:t>第</a:t>
            </a:r>
            <a:r>
              <a:rPr lang="en-US" altLang="zh-CN" b="1" dirty="0"/>
              <a:t>3</a:t>
            </a:r>
            <a:r>
              <a:rPr lang="zh-CN" altLang="en-US" b="1" dirty="0"/>
              <a:t>步</a:t>
            </a:r>
            <a:r>
              <a:rPr lang="en-CN" b="1" dirty="0"/>
              <a:t>黑棋最厉害的应对</a:t>
            </a:r>
            <a:r>
              <a:rPr lang="zh-CN" altLang="en-US" b="1" dirty="0"/>
              <a:t>，有</a:t>
            </a:r>
            <a:r>
              <a:rPr lang="en-US" altLang="zh-CN" b="1" dirty="0">
                <a:solidFill>
                  <a:srgbClr val="FF0000"/>
                </a:solidFill>
              </a:rPr>
              <a:t>37839</a:t>
            </a:r>
            <a:r>
              <a:rPr lang="zh-CN" altLang="en-US" b="1" dirty="0">
                <a:solidFill>
                  <a:srgbClr val="FF0000"/>
                </a:solidFill>
              </a:rPr>
              <a:t>种</a:t>
            </a:r>
            <a:r>
              <a:rPr lang="zh-CN" altLang="en-US" b="1" dirty="0"/>
              <a:t>可能局面会赢</a:t>
            </a:r>
            <a:endParaRPr lang="en-C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21B9C-6845-5840-B8BF-47F383981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784" y="3789040"/>
            <a:ext cx="980440" cy="98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6CFD4-9297-CD49-80C4-04BEDB4CE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192" y="3787200"/>
            <a:ext cx="945896" cy="970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A1EB7-442C-DA49-BA43-800823E049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688" y="5157192"/>
            <a:ext cx="99060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8C25C-4F84-504C-9D91-F3CF09E6A2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3204" y="5148000"/>
            <a:ext cx="970788" cy="99568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7F4020-7BC8-3146-8A60-B1ADD7FBE2FD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3782988" y="4769480"/>
            <a:ext cx="859016" cy="38771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EAC6FE-8720-0240-B111-5E65F34A4D3D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4642004" y="4769480"/>
            <a:ext cx="896594" cy="37852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28">
            <a:extLst>
              <a:ext uri="{FF2B5EF4-FFF2-40B4-BE49-F238E27FC236}">
                <a16:creationId xmlns:a16="http://schemas.microsoft.com/office/drawing/2014/main" id="{7EEBFF16-6832-F543-8FC0-64E6F9B65569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6419992" y="2237500"/>
            <a:ext cx="753791" cy="15936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22">
            <a:extLst>
              <a:ext uri="{FF2B5EF4-FFF2-40B4-BE49-F238E27FC236}">
                <a16:creationId xmlns:a16="http://schemas.microsoft.com/office/drawing/2014/main" id="{7E25F3FA-31DE-FC4F-BF82-18DCBA01F38A}"/>
              </a:ext>
            </a:extLst>
          </p:cNvPr>
          <p:cNvCxnSpPr>
            <a:cxnSpLocks/>
            <a:stCxn id="12" idx="2"/>
            <a:endCxn id="4" idx="0"/>
          </p:cNvCxnSpPr>
          <p:nvPr/>
        </p:nvCxnSpPr>
        <p:spPr>
          <a:xfrm flipH="1">
            <a:off x="4642004" y="3377556"/>
            <a:ext cx="890590" cy="41148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21">
            <a:extLst>
              <a:ext uri="{FF2B5EF4-FFF2-40B4-BE49-F238E27FC236}">
                <a16:creationId xmlns:a16="http://schemas.microsoft.com/office/drawing/2014/main" id="{01EC58FD-0E02-3644-9DC7-1D1FC3F84914}"/>
              </a:ext>
            </a:extLst>
          </p:cNvPr>
          <p:cNvSpPr txBox="1"/>
          <p:nvPr/>
        </p:nvSpPr>
        <p:spPr>
          <a:xfrm>
            <a:off x="4439816" y="54452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A44D913B-DC21-D941-825C-7C0EDACB77F1}"/>
              </a:ext>
            </a:extLst>
          </p:cNvPr>
          <p:cNvSpPr txBox="1"/>
          <p:nvPr/>
        </p:nvSpPr>
        <p:spPr>
          <a:xfrm>
            <a:off x="7824192" y="26369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……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91F7E4-9004-E644-8710-C3099F0C6732}"/>
              </a:ext>
            </a:extLst>
          </p:cNvPr>
          <p:cNvSpPr txBox="1"/>
          <p:nvPr/>
        </p:nvSpPr>
        <p:spPr>
          <a:xfrm>
            <a:off x="8832304" y="64997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Courtesy to Shane Moon at CMU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CE2902-B61B-2640-A9E9-9D1408A72DC2}"/>
              </a:ext>
            </a:extLst>
          </p:cNvPr>
          <p:cNvSpPr/>
          <p:nvPr/>
        </p:nvSpPr>
        <p:spPr>
          <a:xfrm>
            <a:off x="5690515" y="3231460"/>
            <a:ext cx="1346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-37839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</a:t>
            </a:r>
            <a:endParaRPr lang="en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03E4F3-014F-8943-9C30-86AF2232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B1E78D6-FE32-2C47-9108-9AE878692413}"/>
              </a:ext>
            </a:extLst>
          </p:cNvPr>
          <p:cNvSpPr txBox="1">
            <a:spLocks/>
          </p:cNvSpPr>
          <p:nvPr/>
        </p:nvSpPr>
        <p:spPr bwMode="auto">
          <a:xfrm>
            <a:off x="334433" y="158181"/>
            <a:ext cx="115231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Helvetica" pitchFamily="2" charset="0"/>
                <a:ea typeface="微软雅黑" pitchFamily="34" charset="-122"/>
                <a:cs typeface="Helvetica" pitchFamily="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9pPr>
          </a:lstStyle>
          <a:p>
            <a:r>
              <a:rPr lang="en-US" dirty="0"/>
              <a:t>尝试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en-US" dirty="0">
                <a:solidFill>
                  <a:srgbClr val="0000FF"/>
                </a:solidFill>
              </a:rPr>
              <a:t>白棋走一.</a:t>
            </a:r>
            <a:r>
              <a:rPr lang="en-US" altLang="zh-CN" dirty="0">
                <a:solidFill>
                  <a:srgbClr val="0000FF"/>
                </a:solidFill>
              </a:rPr>
              <a:t>2</a:t>
            </a:r>
            <a:r>
              <a:rPr lang="zh-CN" altLang="en-US" dirty="0">
                <a:solidFill>
                  <a:srgbClr val="0000FF"/>
                </a:solidFill>
              </a:rPr>
              <a:t>位，模拟对局，直至终局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3" name="Content Placeholder 7">
            <a:extLst>
              <a:ext uri="{FF2B5EF4-FFF2-40B4-BE49-F238E27FC236}">
                <a16:creationId xmlns:a16="http://schemas.microsoft.com/office/drawing/2014/main" id="{7EC9DDFF-45AA-7147-B611-346A153029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209" y="1908980"/>
            <a:ext cx="999531" cy="4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738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在哪里落子赢面最大</a:t>
            </a:r>
            <a:r>
              <a:rPr lang="en-US" altLang="zh-CN" dirty="0"/>
              <a:t>?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1059D4-BFE5-1C4F-821F-488A0F1C6C33}"/>
              </a:ext>
            </a:extLst>
          </p:cNvPr>
          <p:cNvSpPr txBox="1"/>
          <p:nvPr/>
        </p:nvSpPr>
        <p:spPr>
          <a:xfrm>
            <a:off x="1224137" y="3699369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赢面：          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-13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-37839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      -431320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-13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        </a:t>
            </a:r>
            <a:endParaRPr lang="en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56CE4-B0CC-1D46-B6AE-543B472C1C9A}"/>
              </a:ext>
            </a:extLst>
          </p:cNvPr>
          <p:cNvSpPr txBox="1"/>
          <p:nvPr/>
        </p:nvSpPr>
        <p:spPr>
          <a:xfrm>
            <a:off x="1224137" y="1722756"/>
            <a:ext cx="1008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58F95A-AD9E-C44C-B210-81D08426D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7" y="1405508"/>
            <a:ext cx="938384" cy="911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086DB-B518-FE46-BAA0-0BA8AF7C4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9" y="2599093"/>
            <a:ext cx="911352" cy="9212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A850C9-3CEA-8F4A-B516-C294F37C6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32" y="2571989"/>
            <a:ext cx="970788" cy="9806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C52278-D2C4-2C48-8A80-70705BDEB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53" y="2571989"/>
            <a:ext cx="1099566" cy="9806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3F28FE-59B6-9B42-AB01-24E037CF00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8419792" y="2591893"/>
            <a:ext cx="943529" cy="9603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697F4F-39BF-0B45-8BF2-A8C95244F713}"/>
              </a:ext>
            </a:extLst>
          </p:cNvPr>
          <p:cNvSpPr txBox="1"/>
          <p:nvPr/>
        </p:nvSpPr>
        <p:spPr>
          <a:xfrm>
            <a:off x="7802953" y="2815093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4D261B-17DA-C54C-A1FC-353B8C2E1BB0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 flipH="1">
            <a:off x="3805315" y="2316593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E8905CB-024B-9A48-915D-145E5B3E5F25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flipH="1">
            <a:off x="5486126" y="2316593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3FD57F-B7A5-C342-8FF8-0851A19DE600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6373849" y="2316593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8FED3C-324A-B84C-8C17-6633A5B8FB3D}"/>
              </a:ext>
            </a:extLst>
          </p:cNvPr>
          <p:cNvCxnSpPr>
            <a:cxnSpLocks/>
            <a:stCxn id="15" idx="2"/>
            <a:endCxn id="23" idx="0"/>
          </p:cNvCxnSpPr>
          <p:nvPr/>
        </p:nvCxnSpPr>
        <p:spPr>
          <a:xfrm>
            <a:off x="6373849" y="2316593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3B8ACC8-F637-694D-A41A-28B742F0F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1" y="4245795"/>
            <a:ext cx="677168" cy="54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290B4-B837-254F-A150-C21D53D5D8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72" y="4176489"/>
            <a:ext cx="727494" cy="6455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FB2168-A8A0-D946-980C-64E000438A37}"/>
              </a:ext>
            </a:extLst>
          </p:cNvPr>
          <p:cNvSpPr txBox="1"/>
          <p:nvPr/>
        </p:nvSpPr>
        <p:spPr>
          <a:xfrm>
            <a:off x="8688288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Courtesy to Shane Moon at CMU 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707F67C-2B2D-0744-8042-B7242A0501B6}"/>
              </a:ext>
            </a:extLst>
          </p:cNvPr>
          <p:cNvSpPr txBox="1">
            <a:spLocks/>
          </p:cNvSpPr>
          <p:nvPr/>
        </p:nvSpPr>
        <p:spPr bwMode="auto">
          <a:xfrm>
            <a:off x="2567608" y="4961178"/>
            <a:ext cx="115231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0000"/>
                </a:solidFill>
                <a:latin typeface="Helvetica" pitchFamily="2" charset="0"/>
                <a:ea typeface="微软雅黑" pitchFamily="34" charset="-122"/>
                <a:cs typeface="Helvetica" pitchFamily="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defRPr>
            </a:lvl9pPr>
          </a:lstStyle>
          <a:p>
            <a:r>
              <a:rPr lang="zh-CN" altLang="en-US" sz="4000" dirty="0">
                <a:solidFill>
                  <a:srgbClr val="0000FF"/>
                </a:solidFill>
              </a:rPr>
              <a:t> 通过模拟对局，可以精确算出来！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8836DF-0791-9240-8DE3-FC1AA536D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576" y="4176489"/>
            <a:ext cx="727494" cy="645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F0FE42-60C1-7341-A93D-90C5214DB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80" y="4176489"/>
            <a:ext cx="677168" cy="5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模拟对局法美中不足：</a:t>
            </a:r>
            <a:r>
              <a:rPr lang="zh-CN" altLang="en-US" dirty="0">
                <a:solidFill>
                  <a:srgbClr val="0000FF"/>
                </a:solidFill>
              </a:rPr>
              <a:t>可能的局面太多了！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707EF7E0-B36C-F843-8534-92E59410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5396885"/>
            <a:ext cx="11523133" cy="768095"/>
          </a:xfrm>
        </p:spPr>
        <p:txBody>
          <a:bodyPr/>
          <a:lstStyle/>
          <a:p>
            <a:pPr marL="0" indent="0">
              <a:buNone/>
            </a:pPr>
            <a:r>
              <a:rPr lang="zh-CN" altLang="en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对局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过程像棵树：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不断分枝、不断长高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树很大：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150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层高、每层发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250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枝（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AlphaGo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文章中的估计）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枚举所有局面太慢了！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2C302-564E-8345-80A1-CD6DC0012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345256"/>
            <a:ext cx="7145768" cy="395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4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>
                <a:solidFill>
                  <a:srgbClr val="0000FF"/>
                </a:solidFill>
              </a:rPr>
              <a:t>阿尔法狗的诀窍之一：</a:t>
            </a:r>
            <a:r>
              <a:rPr lang="zh-CN" altLang="en-US" dirty="0"/>
              <a:t>树尽量不长高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19B7C-81F6-3F4E-ABCC-D234FCB1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48" y="4827632"/>
            <a:ext cx="12003743" cy="1367881"/>
          </a:xfrm>
        </p:spPr>
        <p:txBody>
          <a:bodyPr/>
          <a:lstStyle/>
          <a:p>
            <a:r>
              <a:rPr lang="en-CN" sz="3000" b="1" dirty="0">
                <a:solidFill>
                  <a:srgbClr val="0000FF"/>
                </a:solidFill>
              </a:rPr>
              <a:t>询问打分神经网络</a:t>
            </a:r>
            <a:r>
              <a:rPr lang="zh-CN" altLang="en-US" sz="3000" b="1" dirty="0">
                <a:solidFill>
                  <a:srgbClr val="0000FF"/>
                </a:solidFill>
              </a:rPr>
              <a:t>：</a:t>
            </a:r>
            <a:r>
              <a:rPr lang="zh-CN" altLang="en-US" sz="3000" b="1" dirty="0"/>
              <a:t>走一</a:t>
            </a:r>
            <a:r>
              <a:rPr lang="en-US" altLang="zh-CN" sz="3000" b="1" dirty="0"/>
              <a:t>.1</a:t>
            </a:r>
            <a:r>
              <a:rPr lang="zh-CN" altLang="en-US" sz="3000" b="1" dirty="0"/>
              <a:t>位赢面有多大？</a:t>
            </a:r>
            <a:endParaRPr lang="en-US" altLang="zh-CN" sz="3000" b="1" dirty="0"/>
          </a:p>
          <a:p>
            <a:r>
              <a:rPr lang="zh-CN" altLang="en-US" sz="3000" b="1" dirty="0">
                <a:solidFill>
                  <a:srgbClr val="0000FF"/>
                </a:solidFill>
              </a:rPr>
              <a:t>打分神经网络回答</a:t>
            </a:r>
            <a:r>
              <a:rPr lang="zh-CN" altLang="en-US" sz="3000" b="1" dirty="0"/>
              <a:t>：走</a:t>
            </a:r>
            <a:r>
              <a:rPr lang="zh-CN" altLang="en-CN" sz="3000" b="1" dirty="0"/>
              <a:t>一</a:t>
            </a:r>
            <a:r>
              <a:rPr lang="en-US" altLang="zh-CN" sz="3000" b="1" dirty="0"/>
              <a:t>.1</a:t>
            </a:r>
            <a:r>
              <a:rPr lang="zh-CN" altLang="en-US" sz="3000" b="1" dirty="0"/>
              <a:t>位，赢面是</a:t>
            </a:r>
            <a:r>
              <a:rPr lang="en-US" altLang="zh-CN" sz="3000" b="1" dirty="0">
                <a:solidFill>
                  <a:srgbClr val="FF0000"/>
                </a:solidFill>
              </a:rPr>
              <a:t>-13</a:t>
            </a:r>
            <a:r>
              <a:rPr lang="zh-CN" altLang="en-US" sz="3000" b="1" dirty="0">
                <a:solidFill>
                  <a:srgbClr val="FF0000"/>
                </a:solidFill>
              </a:rPr>
              <a:t>分</a:t>
            </a:r>
            <a:endParaRPr lang="en-US" altLang="zh-CN" sz="3000" b="1" dirty="0">
              <a:solidFill>
                <a:srgbClr val="FF0000"/>
              </a:solidFill>
            </a:endParaRPr>
          </a:p>
          <a:p>
            <a:r>
              <a:rPr lang="zh-CN" altLang="en-US" sz="3000" b="1" dirty="0">
                <a:solidFill>
                  <a:srgbClr val="FF0000"/>
                </a:solidFill>
              </a:rPr>
              <a:t>              神经网络一步即可算出，不模拟对局，树尽量不长高！</a:t>
            </a:r>
            <a:endParaRPr lang="en-CN" sz="3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E3B39-D960-4D4C-B79E-3956E0CE3761}"/>
              </a:ext>
            </a:extLst>
          </p:cNvPr>
          <p:cNvSpPr txBox="1"/>
          <p:nvPr/>
        </p:nvSpPr>
        <p:spPr>
          <a:xfrm>
            <a:off x="11024623" y="1604752"/>
            <a:ext cx="10081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CN" altLang="en-CN" sz="2000" b="1" dirty="0">
                <a:solidFill>
                  <a:srgbClr val="FF0000"/>
                </a:solidFill>
                <a:latin typeface="+mj-ea"/>
                <a:ea typeface="+mj-ea"/>
              </a:rPr>
              <a:t>赢面</a:t>
            </a:r>
            <a:endParaRPr lang="en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F4CDE-9551-1840-899E-A7513FA7D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08" y="1412776"/>
            <a:ext cx="938384" cy="91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F778B-A0D6-BB42-B705-36CA47E4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0" y="2606361"/>
            <a:ext cx="911352" cy="921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6A7E4-4A7F-1042-9103-CC0336C68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83" y="2579257"/>
            <a:ext cx="970788" cy="980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617F5E-667C-2242-941B-8DD416DA1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104" y="2579257"/>
            <a:ext cx="1099566" cy="980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7207E4-D585-5C43-969E-34B40D83AA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10026943" y="2599161"/>
            <a:ext cx="943529" cy="960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D74CC-8632-FA4D-819D-472BABF14998}"/>
              </a:ext>
            </a:extLst>
          </p:cNvPr>
          <p:cNvSpPr txBox="1"/>
          <p:nvPr/>
        </p:nvSpPr>
        <p:spPr>
          <a:xfrm>
            <a:off x="9410104" y="2822361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C963E3-1BC0-F645-8F9C-B4C9CD3C825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5412466" y="2323861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4D4B16-77CC-FD40-8128-EE2E7FB1A2B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7093277" y="2323861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7E4F24-092A-FA4A-BC13-096F413F5488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7981000" y="2323861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A0B504-2524-8245-A09B-DD925DDA7778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7981000" y="2323861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254AF4E-677B-604B-9838-3917E04A840E}"/>
              </a:ext>
            </a:extLst>
          </p:cNvPr>
          <p:cNvSpPr txBox="1"/>
          <p:nvPr/>
        </p:nvSpPr>
        <p:spPr>
          <a:xfrm>
            <a:off x="623392" y="4273396"/>
            <a:ext cx="211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打分神经网络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3E8A8C67-F3D2-3B44-827A-5E79CE92FB73}"/>
              </a:ext>
            </a:extLst>
          </p:cNvPr>
          <p:cNvSpPr/>
          <p:nvPr/>
        </p:nvSpPr>
        <p:spPr>
          <a:xfrm>
            <a:off x="2999715" y="3112272"/>
            <a:ext cx="795485" cy="563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8F49AA-62B9-604A-8FA3-63EB53AC2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3" y="1517916"/>
            <a:ext cx="1898547" cy="27343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1C299C-AF14-364A-BBFE-BF0C45A97175}"/>
              </a:ext>
            </a:extLst>
          </p:cNvPr>
          <p:cNvSpPr/>
          <p:nvPr/>
        </p:nvSpPr>
        <p:spPr>
          <a:xfrm>
            <a:off x="4924029" y="3745660"/>
            <a:ext cx="6260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          </a:t>
            </a: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-37839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        </a:t>
            </a: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-431320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         </a:t>
            </a: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-13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</a:t>
            </a:r>
            <a:endParaRPr lang="en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7843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>
                <a:solidFill>
                  <a:srgbClr val="0000FF"/>
                </a:solidFill>
              </a:rPr>
              <a:t>阿尔法狗的诀窍之二：</a:t>
            </a:r>
            <a:r>
              <a:rPr lang="zh-CN" altLang="en-US" dirty="0"/>
              <a:t>树尽量少分枝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19B7C-81F6-3F4E-ABCC-D234FCB1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776" y="4935335"/>
            <a:ext cx="11523133" cy="1367881"/>
          </a:xfrm>
        </p:spPr>
        <p:txBody>
          <a:bodyPr/>
          <a:lstStyle/>
          <a:p>
            <a:r>
              <a:rPr lang="en-CN" sz="3000" b="1" dirty="0">
                <a:solidFill>
                  <a:srgbClr val="0000FF"/>
                </a:solidFill>
              </a:rPr>
              <a:t>询问走子神经网络</a:t>
            </a:r>
            <a:r>
              <a:rPr lang="zh-CN" altLang="en-US" sz="3000" b="1" dirty="0">
                <a:solidFill>
                  <a:srgbClr val="0000FF"/>
                </a:solidFill>
              </a:rPr>
              <a:t>：</a:t>
            </a:r>
            <a:r>
              <a:rPr lang="zh-CN" altLang="en-US" sz="3000" b="1" dirty="0"/>
              <a:t>哪里落子好？</a:t>
            </a:r>
            <a:endParaRPr lang="en-US" altLang="zh-CN" sz="3000" b="1" dirty="0"/>
          </a:p>
          <a:p>
            <a:r>
              <a:rPr lang="zh-CN" altLang="en-US" sz="3000" b="1" dirty="0">
                <a:solidFill>
                  <a:srgbClr val="0000FF"/>
                </a:solidFill>
              </a:rPr>
              <a:t>走子神经网络回答：</a:t>
            </a:r>
            <a:r>
              <a:rPr lang="zh-CN" altLang="en-CN" sz="3000" b="1" dirty="0"/>
              <a:t>一</a:t>
            </a:r>
            <a:r>
              <a:rPr lang="en-US" altLang="zh-CN" sz="3000" b="1" dirty="0"/>
              <a:t>.1</a:t>
            </a:r>
            <a:r>
              <a:rPr lang="zh-CN" altLang="en-US" sz="3000" b="1" dirty="0"/>
              <a:t>位下子</a:t>
            </a:r>
            <a:r>
              <a:rPr lang="en-CN" sz="3000" b="1" dirty="0"/>
              <a:t>好</a:t>
            </a:r>
            <a:r>
              <a:rPr lang="zh-CN" altLang="en-US" sz="3000" b="1" dirty="0"/>
              <a:t>，其他位置不好</a:t>
            </a:r>
            <a:endParaRPr lang="en-US" altLang="zh-CN" sz="3000" b="1" dirty="0"/>
          </a:p>
          <a:p>
            <a:pPr marL="0" indent="0">
              <a:buNone/>
            </a:pPr>
            <a:r>
              <a:rPr lang="en-US" altLang="zh-CN" sz="3000" b="1" dirty="0">
                <a:solidFill>
                  <a:srgbClr val="FF0000"/>
                </a:solidFill>
              </a:rPr>
              <a:t> </a:t>
            </a:r>
            <a:r>
              <a:rPr lang="zh-CN" altLang="en-US" sz="3000" b="1" dirty="0">
                <a:solidFill>
                  <a:srgbClr val="FF0000"/>
                </a:solidFill>
              </a:rPr>
              <a:t>              </a:t>
            </a:r>
            <a:r>
              <a:rPr lang="zh-CN" altLang="en-CN" sz="3000" b="1" dirty="0">
                <a:solidFill>
                  <a:srgbClr val="FF0000"/>
                </a:solidFill>
              </a:rPr>
              <a:t>只走</a:t>
            </a:r>
            <a:r>
              <a:rPr lang="zh-CN" altLang="en-US" sz="3000" b="1" dirty="0">
                <a:solidFill>
                  <a:srgbClr val="FF0000"/>
                </a:solidFill>
              </a:rPr>
              <a:t>好的位置，不好的位置不考虑，树尽量少分枝！</a:t>
            </a:r>
            <a:endParaRPr lang="en-CN" sz="3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E3B39-D960-4D4C-B79E-3956E0CE3761}"/>
              </a:ext>
            </a:extLst>
          </p:cNvPr>
          <p:cNvSpPr txBox="1"/>
          <p:nvPr/>
        </p:nvSpPr>
        <p:spPr>
          <a:xfrm>
            <a:off x="11164040" y="1671612"/>
            <a:ext cx="10081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F4CDE-9551-1840-899E-A7513FA7D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32" y="1340768"/>
            <a:ext cx="938384" cy="91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F778B-A0D6-BB42-B705-36CA47E4F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14" y="2534353"/>
            <a:ext cx="911352" cy="921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6A7E4-4A7F-1042-9103-CC0336C68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07" y="2507249"/>
            <a:ext cx="970788" cy="980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617F5E-667C-2242-941B-8DD416DA1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28" y="2507249"/>
            <a:ext cx="1099566" cy="980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7207E4-D585-5C43-969E-34B40D83A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10242967" y="2527153"/>
            <a:ext cx="943529" cy="960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D74CC-8632-FA4D-819D-472BABF14998}"/>
              </a:ext>
            </a:extLst>
          </p:cNvPr>
          <p:cNvSpPr txBox="1"/>
          <p:nvPr/>
        </p:nvSpPr>
        <p:spPr>
          <a:xfrm>
            <a:off x="9626128" y="2750353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C963E3-1BC0-F645-8F9C-B4C9CD3C825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5628490" y="2251853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4D4B16-77CC-FD40-8128-EE2E7FB1A2B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7309301" y="2251853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7E4F24-092A-FA4A-BC13-096F413F5488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8197024" y="2251853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A0B504-2524-8245-A09B-DD925DDA7778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8197024" y="2251853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BDCDF51-EAD9-4049-A2EA-48AD8172F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6" y="1720924"/>
            <a:ext cx="1759781" cy="22677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FB9C423-DBFE-434D-A18D-D288E1050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47" y="3613947"/>
            <a:ext cx="727494" cy="6455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5F6AF7-E296-D846-8A72-7AC057B9E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32" y="3622969"/>
            <a:ext cx="727494" cy="6455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254AF4E-677B-604B-9838-3917E04A840E}"/>
              </a:ext>
            </a:extLst>
          </p:cNvPr>
          <p:cNvSpPr txBox="1"/>
          <p:nvPr/>
        </p:nvSpPr>
        <p:spPr>
          <a:xfrm>
            <a:off x="839416" y="4201388"/>
            <a:ext cx="211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走子神经网络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3E8A8C67-F3D2-3B44-827A-5E79CE92FB73}"/>
              </a:ext>
            </a:extLst>
          </p:cNvPr>
          <p:cNvSpPr/>
          <p:nvPr/>
        </p:nvSpPr>
        <p:spPr>
          <a:xfrm>
            <a:off x="3215739" y="3040264"/>
            <a:ext cx="795485" cy="563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FF0B174-1548-954F-AE26-FA8B3AD958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88" y="3657872"/>
            <a:ext cx="677168" cy="5435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9DB3D7-9764-6542-889C-B54DBE4B65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86" y="3603843"/>
            <a:ext cx="677168" cy="5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3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1610"/>
            <a:ext cx="12097344" cy="1079500"/>
          </a:xfrm>
        </p:spPr>
        <p:txBody>
          <a:bodyPr/>
          <a:lstStyle/>
          <a:p>
            <a:r>
              <a:rPr lang="en-US" altLang="zh-CN" sz="3900" dirty="0"/>
              <a:t>SIGMA</a:t>
            </a:r>
            <a:r>
              <a:rPr lang="zh-CN" altLang="en-US" sz="3900" dirty="0"/>
              <a:t>数学特别兴趣组：</a:t>
            </a:r>
            <a:r>
              <a:rPr lang="zh-CN" altLang="en-US" sz="3900" dirty="0">
                <a:solidFill>
                  <a:srgbClr val="0000FF"/>
                </a:solidFill>
              </a:rPr>
              <a:t>三个老师六个娃的亲子游戏</a:t>
            </a:r>
            <a:endParaRPr lang="en-US" sz="3900" dirty="0">
              <a:solidFill>
                <a:srgbClr val="0000FF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097903-AC3F-8B41-92AE-A4AA0B767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4284" y="1310355"/>
            <a:ext cx="4837419" cy="345717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F3670-7C11-CF40-9373-3452F56A23D5}"/>
              </a:ext>
            </a:extLst>
          </p:cNvPr>
          <p:cNvSpPr txBox="1">
            <a:spLocks/>
          </p:cNvSpPr>
          <p:nvPr/>
        </p:nvSpPr>
        <p:spPr bwMode="auto">
          <a:xfrm>
            <a:off x="5231904" y="4846024"/>
            <a:ext cx="12192000" cy="506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六年级：</a:t>
            </a:r>
            <a:r>
              <a:rPr lang="zh-CN" altLang="en-US" sz="2400" b="1" dirty="0">
                <a:solidFill>
                  <a:srgbClr val="0202EE"/>
                </a:solidFill>
              </a:rPr>
              <a:t>谭沛之（一小）</a:t>
            </a:r>
            <a:endParaRPr lang="en-US" altLang="zh-CN" sz="2400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五年级：</a:t>
            </a:r>
            <a:r>
              <a:rPr lang="zh-CN" altLang="en-US" sz="2400" b="1" dirty="0">
                <a:solidFill>
                  <a:srgbClr val="0202EE"/>
                </a:solidFill>
              </a:rPr>
              <a:t>包若宁、卜文远、魏文珊（一小）</a:t>
            </a:r>
            <a:endParaRPr lang="en-US" altLang="zh-CN" sz="2400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0202EE"/>
                </a:solidFill>
              </a:rPr>
              <a:t>               傅鼎荃（北大附）</a:t>
            </a:r>
            <a:endParaRPr lang="en-US" altLang="zh-CN" sz="2400" b="1" dirty="0">
              <a:solidFill>
                <a:srgbClr val="0202EE"/>
              </a:solidFill>
            </a:endParaRPr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四年级：</a:t>
            </a:r>
            <a:r>
              <a:rPr lang="zh-CN" altLang="en-US" sz="2400" b="1" dirty="0">
                <a:solidFill>
                  <a:srgbClr val="0202EE"/>
                </a:solidFill>
              </a:rPr>
              <a:t>张秦汉（双榆树）、李济杉（翠微）</a:t>
            </a:r>
            <a:endParaRPr lang="en-US" altLang="zh-CN" sz="2400" b="1" dirty="0">
              <a:solidFill>
                <a:srgbClr val="0202E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3C3E5-80C4-4845-B044-B89941E2D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03" y="1310355"/>
            <a:ext cx="2323502" cy="3457178"/>
          </a:xfrm>
          <a:prstGeom prst="rect">
            <a:avLst/>
          </a:prstGeom>
        </p:spPr>
      </p:pic>
      <p:pic>
        <p:nvPicPr>
          <p:cNvPr id="10242" name="Picture 2" descr="专家人才库数据----中国科学院计算技术研究所">
            <a:extLst>
              <a:ext uri="{FF2B5EF4-FFF2-40B4-BE49-F238E27FC236}">
                <a16:creationId xmlns:a16="http://schemas.microsoft.com/office/drawing/2014/main" id="{965D5C5F-77AF-D34D-A5A0-219A70AE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62" y="2242959"/>
            <a:ext cx="1237455" cy="16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兰艳艳：SIGIR十年趋势（附视频）_BAAIBeijing的博客-CSDN博客">
            <a:extLst>
              <a:ext uri="{FF2B5EF4-FFF2-40B4-BE49-F238E27FC236}">
                <a16:creationId xmlns:a16="http://schemas.microsoft.com/office/drawing/2014/main" id="{51CE8582-E5A3-2542-8E59-F0DBBA86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27" y="2242959"/>
            <a:ext cx="131658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3FCE4D-F007-B041-AAC4-7DF57C7F3141}"/>
              </a:ext>
            </a:extLst>
          </p:cNvPr>
          <p:cNvSpPr txBox="1">
            <a:spLocks/>
          </p:cNvSpPr>
          <p:nvPr/>
        </p:nvSpPr>
        <p:spPr bwMode="auto">
          <a:xfrm>
            <a:off x="522656" y="4149080"/>
            <a:ext cx="4061175" cy="12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卜东波     兰艳艳     </a:t>
            </a:r>
            <a:r>
              <a:rPr lang="zh-CN" altLang="en-CN" sz="2400" b="1" dirty="0">
                <a:solidFill>
                  <a:srgbClr val="0000FF"/>
                </a:solidFill>
              </a:rPr>
              <a:t>包云岗</a:t>
            </a:r>
            <a:endParaRPr lang="en-US" altLang="zh-CN" sz="2400" b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1FF36-63FF-3F47-AEDC-2E45A17F50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7" y="2255355"/>
            <a:ext cx="1236897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63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>
                <a:solidFill>
                  <a:srgbClr val="0000FF"/>
                </a:solidFill>
              </a:rPr>
              <a:t>神经网络怎么会下棋的？</a:t>
            </a:r>
            <a:r>
              <a:rPr lang="zh-CN" altLang="en-US" dirty="0"/>
              <a:t>学习！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19B7C-81F6-3F4E-ABCC-D234FCB1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031660"/>
            <a:ext cx="11523133" cy="1367881"/>
          </a:xfrm>
        </p:spPr>
        <p:txBody>
          <a:bodyPr/>
          <a:lstStyle/>
          <a:p>
            <a:pPr marL="457200" lvl="1" indent="0">
              <a:buNone/>
            </a:pPr>
            <a:r>
              <a:rPr lang="zh-CN" altLang="en-US" b="1" dirty="0">
                <a:solidFill>
                  <a:srgbClr val="0000FF"/>
                </a:solidFill>
              </a:rPr>
              <a:t>    </a:t>
            </a:r>
            <a:r>
              <a:rPr lang="zh-CN" altLang="en-US" b="1" dirty="0">
                <a:solidFill>
                  <a:srgbClr val="FF0000"/>
                </a:solidFill>
              </a:rPr>
              <a:t>学习高手                                             自学成才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zh-CN" altLang="en-US" b="1" dirty="0">
                <a:solidFill>
                  <a:srgbClr val="0000FF"/>
                </a:solidFill>
              </a:rPr>
              <a:t>高手咋下我咋下                       自己跟自己下，胜则加强，败则改正</a:t>
            </a:r>
            <a:endParaRPr lang="en-CN" b="1" dirty="0">
              <a:solidFill>
                <a:srgbClr val="0000FF"/>
              </a:solidFill>
            </a:endParaRPr>
          </a:p>
        </p:txBody>
      </p:sp>
      <p:pic>
        <p:nvPicPr>
          <p:cNvPr id="7171" name="Picture 3" descr="AI is increasingly powerful: AlphaGo Zero no longer needs human knowledge |  Apple Accessories">
            <a:extLst>
              <a:ext uri="{FF2B5EF4-FFF2-40B4-BE49-F238E27FC236}">
                <a16:creationId xmlns:a16="http://schemas.microsoft.com/office/drawing/2014/main" id="{AF4D3F9B-5714-BC4B-9A75-25376825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294979"/>
            <a:ext cx="5994069" cy="33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區聞海小記: 呼喚青年吳清源">
            <a:extLst>
              <a:ext uri="{FF2B5EF4-FFF2-40B4-BE49-F238E27FC236}">
                <a16:creationId xmlns:a16="http://schemas.microsoft.com/office/drawing/2014/main" id="{FB7FFF52-9F20-5848-A085-C85502E98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6" y="1395882"/>
            <a:ext cx="4869619" cy="327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91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51831" y="2495773"/>
            <a:ext cx="828833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会下</a:t>
            </a:r>
            <a:r>
              <a:rPr lang="en-US" altLang="zh-CN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tic-tac-toe</a:t>
            </a: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棋的阿尔法小狗</a:t>
            </a:r>
          </a:p>
        </p:txBody>
      </p:sp>
    </p:spTree>
    <p:extLst>
      <p:ext uri="{BB962C8B-B14F-4D97-AF65-F5344CB8AC3E}">
        <p14:creationId xmlns:p14="http://schemas.microsoft.com/office/powerpoint/2010/main" val="25411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17704E-47F9-4F4F-B940-AC46E967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566"/>
            <a:ext cx="10515600" cy="1001631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什么是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tic-tac-toe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棋？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D60F7AEF-6050-4F56-8A91-5818E3857498}"/>
              </a:ext>
            </a:extLst>
          </p:cNvPr>
          <p:cNvSpPr txBox="1">
            <a:spLocks/>
          </p:cNvSpPr>
          <p:nvPr/>
        </p:nvSpPr>
        <p:spPr>
          <a:xfrm>
            <a:off x="263352" y="1412776"/>
            <a:ext cx="9760764" cy="2775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棋盘：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三行三列，共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个格子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走法：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双方轮流下子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输赢：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一方占据一行、一列，或一条对角线，即为胜利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2494B-D38A-9941-9D23-6A135A1AB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84" y="3452700"/>
            <a:ext cx="7146292" cy="23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68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17704E-47F9-4F4F-B940-AC46E967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88640"/>
            <a:ext cx="10515600" cy="1001631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</a:rPr>
              <a:t>小</a:t>
            </a:r>
            <a:r>
              <a:rPr lang="en-US" altLang="zh-CN" dirty="0">
                <a:latin typeface="微软雅黑" panose="020B0503020204020204" pitchFamily="34" charset="-122"/>
              </a:rPr>
              <a:t>SIGMA</a:t>
            </a:r>
            <a:r>
              <a:rPr lang="zh-CN" altLang="en-US" dirty="0">
                <a:latin typeface="微软雅黑" panose="020B0503020204020204" pitchFamily="34" charset="-122"/>
              </a:rPr>
              <a:t>们编程实现的阿尔法小狗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B3644-F901-5E40-BC0C-352CA1889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69" y="1427314"/>
            <a:ext cx="5708083" cy="3312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CA6C5-225A-804E-9199-2D3C62AA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0" y="1488389"/>
            <a:ext cx="5533933" cy="32266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C7C237-332B-1149-BF55-6BDA6778FDF4}"/>
              </a:ext>
            </a:extLst>
          </p:cNvPr>
          <p:cNvSpPr/>
          <p:nvPr/>
        </p:nvSpPr>
        <p:spPr>
          <a:xfrm>
            <a:off x="1044620" y="5085623"/>
            <a:ext cx="10203497" cy="690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人狗大战：</a:t>
            </a:r>
            <a:r>
              <a:rPr lang="zh-CN" altLang="en-US" sz="32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哪位观众小朋友想挑战一下这只阿尔法小狗？</a:t>
            </a:r>
          </a:p>
        </p:txBody>
      </p:sp>
    </p:spTree>
    <p:extLst>
      <p:ext uri="{BB962C8B-B14F-4D97-AF65-F5344CB8AC3E}">
        <p14:creationId xmlns:p14="http://schemas.microsoft.com/office/powerpoint/2010/main" val="219320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35683" y="2708920"/>
            <a:ext cx="8320633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阿尔法小狗的背后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这只阿尔法小狗是怎样编程实现的呢？</a:t>
            </a:r>
          </a:p>
        </p:txBody>
      </p:sp>
    </p:spTree>
    <p:extLst>
      <p:ext uri="{BB962C8B-B14F-4D97-AF65-F5344CB8AC3E}">
        <p14:creationId xmlns:p14="http://schemas.microsoft.com/office/powerpoint/2010/main" val="31562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2" y="220828"/>
            <a:ext cx="11523133" cy="1079500"/>
          </a:xfrm>
        </p:spPr>
        <p:txBody>
          <a:bodyPr/>
          <a:lstStyle/>
          <a:p>
            <a:r>
              <a:rPr lang="en-CN" dirty="0"/>
              <a:t>阿尔法小狗的难题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87CC-0A58-7F47-A1E3-0E2C96AF1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1376126"/>
            <a:ext cx="11523133" cy="5400675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cs typeface="+mj-cs"/>
              </a:rPr>
              <a:t>怎样走子赢面最大？（以玩家走下手为例，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cs typeface="+mj-cs"/>
              </a:rPr>
              <a:t>o</a:t>
            </a:r>
            <a:r>
              <a:rPr lang="zh-CN" altLang="en-US" b="1" dirty="0">
                <a:latin typeface="微软雅黑" panose="020B0503020204020204" pitchFamily="34" charset="-122"/>
                <a:cs typeface="+mj-cs"/>
              </a:rPr>
              <a:t>表示小狗）</a:t>
            </a:r>
            <a:endParaRPr lang="en-C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46196D-9E03-3346-A5FC-37A735282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327630"/>
            <a:ext cx="5435801" cy="31896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E93F2C-C884-8748-8CCF-D9651454AFDF}"/>
              </a:ext>
            </a:extLst>
          </p:cNvPr>
          <p:cNvSpPr txBox="1"/>
          <p:nvPr/>
        </p:nvSpPr>
        <p:spPr>
          <a:xfrm>
            <a:off x="1631504" y="2767280"/>
            <a:ext cx="1008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F6CBCC-2DBF-2145-A933-906C5D65B94F}"/>
              </a:ext>
            </a:extLst>
          </p:cNvPr>
          <p:cNvSpPr txBox="1"/>
          <p:nvPr/>
        </p:nvSpPr>
        <p:spPr>
          <a:xfrm>
            <a:off x="1635660" y="5389531"/>
            <a:ext cx="802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赢面：                  ？                ？                         ？               </a:t>
            </a:r>
            <a:endParaRPr lang="en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02261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算赢面的笨法子</a:t>
            </a:r>
            <a:r>
              <a:rPr lang="zh-CN" altLang="en-US" dirty="0"/>
              <a:t>：</a:t>
            </a:r>
            <a:r>
              <a:rPr lang="zh-CN" altLang="en-CN" dirty="0">
                <a:solidFill>
                  <a:srgbClr val="0000FF"/>
                </a:solidFill>
              </a:rPr>
              <a:t>模拟</a:t>
            </a:r>
            <a:r>
              <a:rPr lang="zh-CN" altLang="en-US" dirty="0">
                <a:solidFill>
                  <a:srgbClr val="0000FF"/>
                </a:solidFill>
              </a:rPr>
              <a:t>所有可能的对局</a:t>
            </a:r>
            <a:endParaRPr lang="en-CN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93F2C-C884-8748-8CCF-D9651454AFDF}"/>
              </a:ext>
            </a:extLst>
          </p:cNvPr>
          <p:cNvSpPr txBox="1"/>
          <p:nvPr/>
        </p:nvSpPr>
        <p:spPr>
          <a:xfrm>
            <a:off x="1703512" y="1352140"/>
            <a:ext cx="10081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8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4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EFCB3-6D93-7B48-AC73-391D5C8D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5733256"/>
            <a:ext cx="12387229" cy="64780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优点：</a:t>
            </a:r>
            <a:r>
              <a:rPr lang="zh-CN" altLang="en-US" sz="2800" b="1" dirty="0"/>
              <a:t>准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缺点：</a:t>
            </a:r>
            <a:r>
              <a:rPr lang="zh-CN" altLang="en-US" sz="2800" b="1" dirty="0"/>
              <a:t>慢。</a:t>
            </a:r>
            <a:r>
              <a:rPr lang="en-CN" sz="2800" b="1" dirty="0"/>
              <a:t>所有的可能局面有</a:t>
            </a:r>
            <a:r>
              <a:rPr lang="en-US" altLang="zh-CN" sz="2800" b="1" dirty="0"/>
              <a:t>8x7x6x5x4x3x2x1=40320</a:t>
            </a:r>
            <a:r>
              <a:rPr lang="zh-CN" altLang="en-US" sz="2800" b="1" dirty="0"/>
              <a:t>种，太多了！</a:t>
            </a:r>
            <a:endParaRPr lang="en-CN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34359-BF93-5147-8846-F5B01CA9F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352140"/>
            <a:ext cx="4320480" cy="39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9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算赢面的快速方法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rgbClr val="0000FF"/>
                </a:solidFill>
              </a:rPr>
              <a:t>只看两步</a:t>
            </a:r>
            <a:endParaRPr lang="en-CN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93F2C-C884-8748-8CCF-D9651454AFDF}"/>
              </a:ext>
            </a:extLst>
          </p:cNvPr>
          <p:cNvSpPr txBox="1"/>
          <p:nvPr/>
        </p:nvSpPr>
        <p:spPr>
          <a:xfrm>
            <a:off x="1847528" y="1690468"/>
            <a:ext cx="10081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8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EFCB3-6D93-7B48-AC73-391D5C8D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5253499"/>
            <a:ext cx="12387229" cy="64780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尝试</a:t>
            </a: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/>
              <a:t>假如阿尔法小狗走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号位</a:t>
            </a:r>
            <a:endParaRPr lang="en-US" altLang="zh-CN" sz="2800" b="1" dirty="0"/>
          </a:p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模拟：</a:t>
            </a:r>
            <a:r>
              <a:rPr lang="zh-CN" altLang="en-US" sz="2800" b="1" dirty="0"/>
              <a:t>对手的最厉害走法是啥？</a:t>
            </a:r>
            <a:endParaRPr lang="en-US" altLang="zh-CN" sz="2800" b="1" dirty="0"/>
          </a:p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局面的打分：</a:t>
            </a:r>
            <a:r>
              <a:rPr lang="zh-CN" altLang="en-US" sz="2800" b="1" dirty="0"/>
              <a:t>高分表示小狗的赢面大，低分表示玩家的赢面大</a:t>
            </a:r>
            <a:endParaRPr lang="en-US" altLang="zh-CN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A2057-1D9C-6940-83EC-918F5533E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280600"/>
            <a:ext cx="4441428" cy="361830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90EDDE-0CE2-A247-A315-23EACF4502C4}"/>
              </a:ext>
            </a:extLst>
          </p:cNvPr>
          <p:cNvSpPr txBox="1">
            <a:spLocks/>
          </p:cNvSpPr>
          <p:nvPr/>
        </p:nvSpPr>
        <p:spPr bwMode="auto">
          <a:xfrm>
            <a:off x="4583832" y="4831444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9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4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算赢面的快速方法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rgbClr val="0000FF"/>
                </a:solidFill>
              </a:rPr>
              <a:t>用对手最厉害走法的打分</a:t>
            </a:r>
            <a:endParaRPr lang="en-CN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93F2C-C884-8748-8CCF-D9651454AFDF}"/>
              </a:ext>
            </a:extLst>
          </p:cNvPr>
          <p:cNvSpPr txBox="1"/>
          <p:nvPr/>
        </p:nvSpPr>
        <p:spPr>
          <a:xfrm>
            <a:off x="1847528" y="1690468"/>
            <a:ext cx="10081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8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EFCB3-6D93-7B48-AC73-391D5C8D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96" y="5497501"/>
            <a:ext cx="12387229" cy="64780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尝试</a:t>
            </a: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/>
              <a:t>假如阿尔法小狗走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号位，</a:t>
            </a:r>
            <a:r>
              <a:rPr lang="zh-CN" altLang="en-US" sz="2800" b="1" dirty="0">
                <a:solidFill>
                  <a:srgbClr val="FF0000"/>
                </a:solidFill>
              </a:rPr>
              <a:t>得</a:t>
            </a: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分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A2057-1D9C-6940-83EC-918F5533E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280600"/>
            <a:ext cx="4441428" cy="361830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90EDDE-0CE2-A247-A315-23EACF4502C4}"/>
              </a:ext>
            </a:extLst>
          </p:cNvPr>
          <p:cNvSpPr txBox="1">
            <a:spLocks/>
          </p:cNvSpPr>
          <p:nvPr/>
        </p:nvSpPr>
        <p:spPr bwMode="auto">
          <a:xfrm>
            <a:off x="4583832" y="4831444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9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CA046E8-B6DC-4044-9246-1D998CDE157A}"/>
              </a:ext>
            </a:extLst>
          </p:cNvPr>
          <p:cNvSpPr txBox="1">
            <a:spLocks/>
          </p:cNvSpPr>
          <p:nvPr/>
        </p:nvSpPr>
        <p:spPr bwMode="auto">
          <a:xfrm>
            <a:off x="4556484" y="2696981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38010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算赢面的快速方法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rgbClr val="0000FF"/>
                </a:solidFill>
              </a:rPr>
              <a:t>只看两步</a:t>
            </a:r>
            <a:endParaRPr lang="en-CN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93F2C-C884-8748-8CCF-D9651454AFDF}"/>
              </a:ext>
            </a:extLst>
          </p:cNvPr>
          <p:cNvSpPr txBox="1"/>
          <p:nvPr/>
        </p:nvSpPr>
        <p:spPr>
          <a:xfrm>
            <a:off x="1847528" y="1690468"/>
            <a:ext cx="10081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8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EFCB3-6D93-7B48-AC73-391D5C8D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5676344"/>
            <a:ext cx="12387229" cy="64780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尝试</a:t>
            </a: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/>
              <a:t>假如阿尔法小狗走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号位</a:t>
            </a:r>
            <a:endParaRPr lang="en-US" altLang="zh-CN" sz="2800" b="1" dirty="0"/>
          </a:p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模拟：</a:t>
            </a:r>
            <a:r>
              <a:rPr lang="zh-CN" altLang="en-US" sz="2800" b="1" dirty="0"/>
              <a:t>对手的最厉害走法是啥？</a:t>
            </a:r>
            <a:endParaRPr lang="en-US" altLang="zh-CN" sz="2800" b="1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790EDDE-0CE2-A247-A315-23EACF4502C4}"/>
              </a:ext>
            </a:extLst>
          </p:cNvPr>
          <p:cNvSpPr txBox="1">
            <a:spLocks/>
          </p:cNvSpPr>
          <p:nvPr/>
        </p:nvSpPr>
        <p:spPr bwMode="auto">
          <a:xfrm>
            <a:off x="4583832" y="4831444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9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34E16-53F0-0B40-8ADB-B346C9CF9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287205"/>
            <a:ext cx="4344268" cy="402283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5626941-0BD1-8F4D-B685-49CD642A12AC}"/>
              </a:ext>
            </a:extLst>
          </p:cNvPr>
          <p:cNvSpPr txBox="1">
            <a:spLocks/>
          </p:cNvSpPr>
          <p:nvPr/>
        </p:nvSpPr>
        <p:spPr bwMode="auto">
          <a:xfrm>
            <a:off x="5231904" y="5253894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</a:rPr>
              <a:t>8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6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149914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们学数学：</a:t>
            </a:r>
            <a:r>
              <a:rPr lang="zh-CN" altLang="en-US" dirty="0">
                <a:solidFill>
                  <a:srgbClr val="0000FF"/>
                </a:solidFill>
              </a:rPr>
              <a:t>践行波利亚的数学教育法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3AE77-B6D7-6346-8623-BA8A960C5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95" y="4479313"/>
            <a:ext cx="11523133" cy="5400675"/>
          </a:xfrm>
        </p:spPr>
        <p:txBody>
          <a:bodyPr/>
          <a:lstStyle/>
          <a:p>
            <a:r>
              <a:rPr lang="en-CN" sz="2800" b="1" dirty="0">
                <a:solidFill>
                  <a:srgbClr val="FF0000"/>
                </a:solidFill>
              </a:rPr>
              <a:t>数学的两重性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CN" sz="2400" b="1" dirty="0">
                <a:solidFill>
                  <a:srgbClr val="0000FF"/>
                </a:solidFill>
              </a:rPr>
              <a:t>既是</a:t>
            </a:r>
            <a:r>
              <a:rPr lang="zh-CN" altLang="en-US" sz="2400" b="1" dirty="0">
                <a:solidFill>
                  <a:srgbClr val="0000FF"/>
                </a:solidFill>
              </a:rPr>
              <a:t>欧几里得式的演绎科学，在创造过程中，又是一门实验性的归纳科学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zh-CN" altLang="en-US" sz="2800" b="1" dirty="0">
                <a:solidFill>
                  <a:srgbClr val="FF0000"/>
                </a:solidFill>
              </a:rPr>
              <a:t>数学思维：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从最简单情形起始探索，</a:t>
            </a:r>
            <a:r>
              <a:rPr lang="en-CN" sz="2400" b="1" dirty="0">
                <a:solidFill>
                  <a:srgbClr val="0000FF"/>
                </a:solidFill>
              </a:rPr>
              <a:t> 有章法地探索 </a:t>
            </a:r>
            <a:r>
              <a:rPr lang="zh-CN" altLang="en-US" sz="2400" b="1" dirty="0">
                <a:solidFill>
                  <a:srgbClr val="0000FF"/>
                </a:solidFill>
              </a:rPr>
              <a:t>、</a:t>
            </a:r>
            <a:r>
              <a:rPr lang="en-CN" sz="2400" b="1" dirty="0">
                <a:solidFill>
                  <a:srgbClr val="0000FF"/>
                </a:solidFill>
              </a:rPr>
              <a:t>合情推理</a:t>
            </a:r>
            <a:r>
              <a:rPr lang="zh-CN" altLang="en-US" sz="2400" b="1" dirty="0">
                <a:solidFill>
                  <a:srgbClr val="0000FF"/>
                </a:solidFill>
              </a:rPr>
              <a:t>：归纳与类比、分析与综合</a:t>
            </a:r>
            <a:endParaRPr lang="en-CN" altLang="zh-CN" sz="2400" b="1" dirty="0">
              <a:solidFill>
                <a:srgbClr val="0000FF"/>
              </a:solidFill>
            </a:endParaRPr>
          </a:p>
        </p:txBody>
      </p:sp>
      <p:pic>
        <p:nvPicPr>
          <p:cNvPr id="8194" name="Picture 2" descr="怎样解题-G. 波利亚豆瓣评分[8.80]">
            <a:extLst>
              <a:ext uri="{FF2B5EF4-FFF2-40B4-BE49-F238E27FC236}">
                <a16:creationId xmlns:a16="http://schemas.microsoft.com/office/drawing/2014/main" id="{7B27A4C1-F8DF-714B-A8E0-24D56F07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435479"/>
            <a:ext cx="1584176" cy="23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波利亚经典语录_名言_名句赏析_名言通">
            <a:extLst>
              <a:ext uri="{FF2B5EF4-FFF2-40B4-BE49-F238E27FC236}">
                <a16:creationId xmlns:a16="http://schemas.microsoft.com/office/drawing/2014/main" id="{1CBBCBB5-2D28-464F-B2EE-1922D679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435479"/>
            <a:ext cx="2363514" cy="23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4C5E30-04FD-3C48-8EBC-2F8604FD9C6C}"/>
              </a:ext>
            </a:extLst>
          </p:cNvPr>
          <p:cNvSpPr txBox="1"/>
          <p:nvPr/>
        </p:nvSpPr>
        <p:spPr>
          <a:xfrm>
            <a:off x="2363777" y="3963329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/>
              <a:t>G. Polya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EA8DD3-4A1A-9740-9F7C-6EDB4CFD8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353946"/>
            <a:ext cx="4271113" cy="302860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645511-4F63-9A48-B6DE-23C040DBD44E}"/>
              </a:ext>
            </a:extLst>
          </p:cNvPr>
          <p:cNvSpPr/>
          <p:nvPr/>
        </p:nvSpPr>
        <p:spPr>
          <a:xfrm>
            <a:off x="2279576" y="7613338"/>
            <a:ext cx="1497228" cy="26296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尝试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猜想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验证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归纳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A94298-8A79-9745-8B1F-8BA005A31096}"/>
              </a:ext>
            </a:extLst>
          </p:cNvPr>
          <p:cNvSpPr/>
          <p:nvPr/>
        </p:nvSpPr>
        <p:spPr>
          <a:xfrm>
            <a:off x="5407891" y="7613336"/>
            <a:ext cx="1497228" cy="2629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倾听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提问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建议</a:t>
            </a:r>
          </a:p>
          <a:p>
            <a:pPr algn="ctr">
              <a:lnSpc>
                <a:spcPct val="150000"/>
              </a:lnSpc>
            </a:pPr>
            <a:r>
              <a:rPr lang="en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示范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847D32-3BAA-C245-B621-3532FBA1DC7E}"/>
              </a:ext>
            </a:extLst>
          </p:cNvPr>
          <p:cNvCxnSpPr/>
          <p:nvPr/>
        </p:nvCxnSpPr>
        <p:spPr>
          <a:xfrm>
            <a:off x="4023936" y="8506836"/>
            <a:ext cx="1260389" cy="0"/>
          </a:xfrm>
          <a:prstGeom prst="straightConnector1">
            <a:avLst/>
          </a:prstGeom>
          <a:ln w="920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3059D1-A13C-364C-B379-1F6C57D12240}"/>
              </a:ext>
            </a:extLst>
          </p:cNvPr>
          <p:cNvCxnSpPr>
            <a:cxnSpLocks/>
          </p:cNvCxnSpPr>
          <p:nvPr/>
        </p:nvCxnSpPr>
        <p:spPr>
          <a:xfrm flipH="1">
            <a:off x="3900370" y="9201574"/>
            <a:ext cx="1260389" cy="0"/>
          </a:xfrm>
          <a:prstGeom prst="straightConnector1">
            <a:avLst/>
          </a:prstGeom>
          <a:ln w="920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84863B6-440B-E741-978F-6BD5DABB0BFA}"/>
              </a:ext>
            </a:extLst>
          </p:cNvPr>
          <p:cNvSpPr txBox="1"/>
          <p:nvPr/>
        </p:nvSpPr>
        <p:spPr>
          <a:xfrm>
            <a:off x="2453600" y="6898543"/>
            <a:ext cx="114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学生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AF480B-9674-C747-B9F8-2CCD227B4F3B}"/>
              </a:ext>
            </a:extLst>
          </p:cNvPr>
          <p:cNvSpPr txBox="1"/>
          <p:nvPr/>
        </p:nvSpPr>
        <p:spPr>
          <a:xfrm>
            <a:off x="5755940" y="6898543"/>
            <a:ext cx="114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教师</a:t>
            </a:r>
          </a:p>
        </p:txBody>
      </p:sp>
    </p:spTree>
    <p:extLst>
      <p:ext uri="{BB962C8B-B14F-4D97-AF65-F5344CB8AC3E}">
        <p14:creationId xmlns:p14="http://schemas.microsoft.com/office/powerpoint/2010/main" val="644885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算赢面的快速方法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rgbClr val="0000FF"/>
                </a:solidFill>
              </a:rPr>
              <a:t>用对手最厉害走法的打分</a:t>
            </a:r>
            <a:endParaRPr lang="en-CN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93F2C-C884-8748-8CCF-D9651454AFDF}"/>
              </a:ext>
            </a:extLst>
          </p:cNvPr>
          <p:cNvSpPr txBox="1"/>
          <p:nvPr/>
        </p:nvSpPr>
        <p:spPr>
          <a:xfrm>
            <a:off x="1847528" y="1690468"/>
            <a:ext cx="10081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8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3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EFCB3-6D93-7B48-AC73-391D5C8D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5703208"/>
            <a:ext cx="12387229" cy="647801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尝试</a:t>
            </a: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：</a:t>
            </a:r>
            <a:r>
              <a:rPr lang="zh-CN" altLang="en-US" sz="2800" b="1" dirty="0"/>
              <a:t>假如阿尔法小狗走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号位，</a:t>
            </a:r>
            <a:r>
              <a:rPr lang="zh-CN" altLang="en-US" sz="2800" b="1" dirty="0">
                <a:solidFill>
                  <a:srgbClr val="FF0000"/>
                </a:solidFill>
              </a:rPr>
              <a:t>得</a:t>
            </a: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分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384D9-AB47-5944-BC5A-B4009E6D5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251553"/>
            <a:ext cx="4344268" cy="4022831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8E2C16-7197-9745-BA9F-349ED4F589E1}"/>
              </a:ext>
            </a:extLst>
          </p:cNvPr>
          <p:cNvSpPr txBox="1">
            <a:spLocks/>
          </p:cNvSpPr>
          <p:nvPr/>
        </p:nvSpPr>
        <p:spPr bwMode="auto">
          <a:xfrm>
            <a:off x="5087888" y="5218242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</a:rPr>
              <a:t>8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4C9655C-34D5-4F49-9D20-76EF4963715D}"/>
              </a:ext>
            </a:extLst>
          </p:cNvPr>
          <p:cNvSpPr txBox="1">
            <a:spLocks/>
          </p:cNvSpPr>
          <p:nvPr/>
        </p:nvSpPr>
        <p:spPr bwMode="auto">
          <a:xfrm>
            <a:off x="6240016" y="2595526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 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41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尝试所有的走子</a:t>
            </a:r>
            <a:r>
              <a:rPr lang="zh-CN" altLang="en-US" dirty="0"/>
              <a:t>，找赢面最大的下子</a:t>
            </a:r>
            <a:endParaRPr lang="en-C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46196D-9E03-3346-A5FC-37A735282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99" y="1516670"/>
            <a:ext cx="5435801" cy="31896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E93F2C-C884-8748-8CCF-D9651454AFDF}"/>
              </a:ext>
            </a:extLst>
          </p:cNvPr>
          <p:cNvSpPr txBox="1"/>
          <p:nvPr/>
        </p:nvSpPr>
        <p:spPr>
          <a:xfrm>
            <a:off x="1775520" y="1951689"/>
            <a:ext cx="1008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F6CBCC-2DBF-2145-A933-906C5D65B94F}"/>
              </a:ext>
            </a:extLst>
          </p:cNvPr>
          <p:cNvSpPr txBox="1"/>
          <p:nvPr/>
        </p:nvSpPr>
        <p:spPr>
          <a:xfrm>
            <a:off x="1774830" y="4754474"/>
            <a:ext cx="802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赢面：        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      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       </a:t>
            </a:r>
            <a:endParaRPr lang="en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8CC8B-877A-DE4B-BAED-4157762CB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5463391"/>
            <a:ext cx="11523133" cy="1328392"/>
          </a:xfrm>
        </p:spPr>
        <p:txBody>
          <a:bodyPr/>
          <a:lstStyle/>
          <a:p>
            <a:r>
              <a:rPr lang="en-CN" b="1" dirty="0">
                <a:solidFill>
                  <a:srgbClr val="0000FF"/>
                </a:solidFill>
              </a:rPr>
              <a:t>阿尔法小狗的最优下法</a:t>
            </a:r>
            <a:r>
              <a:rPr lang="zh-CN" altLang="en-US" b="1" dirty="0">
                <a:solidFill>
                  <a:srgbClr val="0000FF"/>
                </a:solidFill>
              </a:rPr>
              <a:t>：</a:t>
            </a:r>
            <a:r>
              <a:rPr lang="zh-CN" altLang="en-US" b="1" dirty="0"/>
              <a:t>走</a:t>
            </a:r>
            <a:r>
              <a:rPr lang="en-US" altLang="zh-CN" b="1" dirty="0"/>
              <a:t>1</a:t>
            </a:r>
            <a:r>
              <a:rPr lang="zh-CN" altLang="en-US" b="1" dirty="0"/>
              <a:t>号位，或</a:t>
            </a:r>
            <a:r>
              <a:rPr lang="en-US" altLang="zh-CN" b="1" dirty="0"/>
              <a:t>9</a:t>
            </a:r>
            <a:r>
              <a:rPr lang="zh-CN" altLang="en-US" b="1" dirty="0"/>
              <a:t>号位</a:t>
            </a:r>
            <a:endParaRPr lang="en-CN" b="1" dirty="0"/>
          </a:p>
        </p:txBody>
      </p:sp>
    </p:spTree>
    <p:extLst>
      <p:ext uri="{BB962C8B-B14F-4D97-AF65-F5344CB8AC3E}">
        <p14:creationId xmlns:p14="http://schemas.microsoft.com/office/powerpoint/2010/main" val="366477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A445-D9F8-DC48-B5B4-06766611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60648"/>
            <a:ext cx="11523133" cy="1079500"/>
          </a:xfrm>
        </p:spPr>
        <p:txBody>
          <a:bodyPr/>
          <a:lstStyle/>
          <a:p>
            <a:r>
              <a:rPr lang="en-CN" dirty="0"/>
              <a:t>开始编程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rgbClr val="0000FF"/>
                </a:solidFill>
              </a:rPr>
              <a:t>怎样表示</a:t>
            </a:r>
            <a:r>
              <a:rPr lang="en-CN" dirty="0">
                <a:solidFill>
                  <a:srgbClr val="0000FF"/>
                </a:solidFill>
              </a:rPr>
              <a:t>棋局呢</a:t>
            </a:r>
            <a:r>
              <a:rPr lang="zh-CN" altLang="en-US" dirty="0">
                <a:solidFill>
                  <a:srgbClr val="0000FF"/>
                </a:solidFill>
              </a:rPr>
              <a:t>？</a:t>
            </a:r>
            <a:endParaRPr lang="en-CN" dirty="0">
              <a:solidFill>
                <a:srgbClr val="0000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87CC-0A58-7F47-A1E3-0E2C96AF1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5031110"/>
            <a:ext cx="10947996" cy="1800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en-US" sz="9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用列表表示棋局： </a:t>
            </a:r>
            <a:r>
              <a:rPr lang="en-US" altLang="zh-CN" sz="9600" b="1" dirty="0">
                <a:latin typeface="微软雅黑" panose="020B0503020204020204" pitchFamily="34" charset="-122"/>
                <a:cs typeface="+mj-cs"/>
              </a:rPr>
              <a:t>1</a:t>
            </a:r>
            <a:r>
              <a:rPr lang="zh-CN" altLang="en-US" sz="9600" b="1" dirty="0">
                <a:latin typeface="微软雅黑" panose="020B0503020204020204" pitchFamily="34" charset="-122"/>
                <a:cs typeface="+mj-cs"/>
              </a:rPr>
              <a:t>表示阿尔法</a:t>
            </a: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狗占据</a:t>
            </a:r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, -1</a:t>
            </a: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表示玩家</a:t>
            </a:r>
            <a:r>
              <a:rPr lang="zh-CN" altLang="en-US" sz="9600" b="1" dirty="0">
                <a:latin typeface="微软雅黑" panose="020B0503020204020204" pitchFamily="34" charset="-122"/>
                <a:cs typeface="+mj-cs"/>
              </a:rPr>
              <a:t>占据</a:t>
            </a: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</a:t>
            </a:r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0</a:t>
            </a: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表示空位</a:t>
            </a:r>
            <a:endParaRPr lang="en-US" altLang="zh-CN" sz="96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>
              <a:lnSpc>
                <a:spcPct val="170000"/>
              </a:lnSpc>
            </a:pPr>
            <a:r>
              <a:rPr lang="zh-CN" altLang="en-US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例如：上图棋局表示成 </a:t>
            </a:r>
            <a:r>
              <a:rPr lang="en-US" altLang="zh-CN" sz="96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[-1, 0, 1, 0, 1, 0, 0, 0, 0] </a:t>
            </a: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54405-65CE-7B4F-8CC6-AAD7380B5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265811"/>
            <a:ext cx="4057010" cy="36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7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63A11B-6159-EE46-8ADF-60667EAB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16632"/>
            <a:ext cx="11523133" cy="1079500"/>
          </a:xfrm>
        </p:spPr>
        <p:txBody>
          <a:bodyPr/>
          <a:lstStyle/>
          <a:p>
            <a:r>
              <a:rPr lang="en-CN" dirty="0"/>
              <a:t>阿尔法小狗的脚本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zh-CN" altLang="en-US" dirty="0">
                <a:solidFill>
                  <a:srgbClr val="0000FF"/>
                </a:solidFill>
              </a:rPr>
              <a:t>搜索最优走子</a:t>
            </a:r>
            <a:endParaRPr lang="en-CN" dirty="0">
              <a:solidFill>
                <a:srgbClr val="0000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453554-3FE8-FA46-AEBE-070EC89204FB}"/>
              </a:ext>
            </a:extLst>
          </p:cNvPr>
          <p:cNvSpPr txBox="1">
            <a:spLocks/>
          </p:cNvSpPr>
          <p:nvPr/>
        </p:nvSpPr>
        <p:spPr>
          <a:xfrm>
            <a:off x="479376" y="1484784"/>
            <a:ext cx="8091429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阿尔法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小狗搜索最优走子积木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阿尔法小狗尝试的最高分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-999</a:t>
            </a: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阿尔法小狗的尝试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重复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9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次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将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阿尔法小狗的尝试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++</a:t>
            </a:r>
          </a:p>
          <a:p>
            <a:pPr lvl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如果棋局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[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阿尔法小狗的尝试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] = 0 </a:t>
            </a:r>
          </a:p>
          <a:p>
            <a:pPr lvl="2"/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阿尔法小狗的尝试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= 1</a:t>
            </a:r>
          </a:p>
          <a:p>
            <a:pPr lvl="2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调用 猜测玩家的最厉害走法 积木块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2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如果 玩家最厉害走法的打分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&gt;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阿尔法小狗尝试的最高分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3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阿尔法小狗尝试的最高分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玩家最厉害走法的打分 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3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设置阿尔法小狗的最优走子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阿尔法小狗的尝试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2"/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设置棋局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阿尔法小狗的尝试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= 0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E7884-EE41-7245-AB1B-C8548D5DA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95" y="1484784"/>
            <a:ext cx="4787729" cy="2809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E0DF59-6708-3D4F-9533-561D2EB37B71}"/>
              </a:ext>
            </a:extLst>
          </p:cNvPr>
          <p:cNvSpPr txBox="1"/>
          <p:nvPr/>
        </p:nvSpPr>
        <p:spPr>
          <a:xfrm>
            <a:off x="5159896" y="4094057"/>
            <a:ext cx="802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                   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        </a:t>
            </a:r>
            <a:r>
              <a:rPr lang="en-US" altLang="zh-CN" sz="2000" b="1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分               </a:t>
            </a:r>
            <a:endParaRPr lang="en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DB8C0-057E-CD4C-BAC0-87A170E29C09}"/>
              </a:ext>
            </a:extLst>
          </p:cNvPr>
          <p:cNvSpPr txBox="1"/>
          <p:nvPr/>
        </p:nvSpPr>
        <p:spPr>
          <a:xfrm>
            <a:off x="10192963" y="237789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200" b="1" dirty="0">
                <a:solidFill>
                  <a:srgbClr val="0202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取最大</a:t>
            </a:r>
          </a:p>
        </p:txBody>
      </p:sp>
    </p:spTree>
    <p:extLst>
      <p:ext uri="{BB962C8B-B14F-4D97-AF65-F5344CB8AC3E}">
        <p14:creationId xmlns:p14="http://schemas.microsoft.com/office/powerpoint/2010/main" val="2224700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ABD60F5-2D25-8140-A462-EDEC1031A05E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10515600" cy="100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阿尔法小狗的脚本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猜测玩家最厉害的走法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96DA58-92FD-7744-BD4E-6A94947E1F38}"/>
              </a:ext>
            </a:extLst>
          </p:cNvPr>
          <p:cNvSpPr txBox="1">
            <a:spLocks/>
          </p:cNvSpPr>
          <p:nvPr/>
        </p:nvSpPr>
        <p:spPr>
          <a:xfrm>
            <a:off x="551384" y="1484784"/>
            <a:ext cx="61524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猜测玩家的最厉害的走法 积木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 玩家最优走子的打分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999</a:t>
            </a:r>
          </a:p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设置玩家走子的尝试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重复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将玩家走子的尝试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++</a:t>
            </a:r>
          </a:p>
          <a:p>
            <a:pPr lvl="1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如果棋局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玩家走子的尝试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] = 0 </a:t>
            </a:r>
          </a:p>
          <a:p>
            <a:pPr lvl="2"/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设置棋局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玩家走子的尝试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= -1</a:t>
            </a:r>
          </a:p>
          <a:p>
            <a:pPr lvl="2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 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对棋局打分 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积木块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 </a:t>
            </a:r>
            <a:r>
              <a:rPr lang="zh-CN" altLang="en-US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棋局的评分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 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玩家最优走子的的打分 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3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设置玩家最优走子的的打分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棋局的评分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设置棋局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玩家的尝试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 = 0</a:t>
            </a: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6D81A-4B09-344B-8FC3-8B2D1C73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16" y="1350385"/>
            <a:ext cx="4344268" cy="4022831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B0BD79A-F60A-8A44-9F2F-42683ADB97E2}"/>
              </a:ext>
            </a:extLst>
          </p:cNvPr>
          <p:cNvSpPr txBox="1">
            <a:spLocks/>
          </p:cNvSpPr>
          <p:nvPr/>
        </p:nvSpPr>
        <p:spPr bwMode="auto">
          <a:xfrm>
            <a:off x="7586812" y="5317074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</a:rPr>
              <a:t>8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912C2BA-D91B-2D40-8687-C794CFFEDCED}"/>
              </a:ext>
            </a:extLst>
          </p:cNvPr>
          <p:cNvSpPr txBox="1">
            <a:spLocks/>
          </p:cNvSpPr>
          <p:nvPr/>
        </p:nvSpPr>
        <p:spPr bwMode="auto">
          <a:xfrm>
            <a:off x="8738940" y="2694358"/>
            <a:ext cx="3384376" cy="6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</a:rPr>
              <a:t>分</a:t>
            </a:r>
            <a:r>
              <a:rPr lang="en-US" altLang="zh-CN" sz="2400" b="1" dirty="0">
                <a:solidFill>
                  <a:srgbClr val="FF0000"/>
                </a:solidFill>
              </a:rPr>
              <a:t> 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  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77D91-8B10-A844-8AD4-79EC31F137A8}"/>
              </a:ext>
            </a:extLst>
          </p:cNvPr>
          <p:cNvSpPr txBox="1"/>
          <p:nvPr/>
        </p:nvSpPr>
        <p:spPr>
          <a:xfrm>
            <a:off x="9279000" y="3744841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3200" b="1" dirty="0">
                <a:solidFill>
                  <a:srgbClr val="0202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取最小</a:t>
            </a:r>
          </a:p>
        </p:txBody>
      </p:sp>
    </p:spTree>
    <p:extLst>
      <p:ext uri="{BB962C8B-B14F-4D97-AF65-F5344CB8AC3E}">
        <p14:creationId xmlns:p14="http://schemas.microsoft.com/office/powerpoint/2010/main" val="1549351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ABD60F5-2D25-8140-A462-EDEC1031A05E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10515600" cy="100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阿尔法小狗的脚本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对棋局打分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2772B5-CC2D-3C4D-B2C4-C8E138EABEF8}"/>
              </a:ext>
            </a:extLst>
          </p:cNvPr>
          <p:cNvSpPr txBox="1">
            <a:spLocks/>
          </p:cNvSpPr>
          <p:nvPr/>
        </p:nvSpPr>
        <p:spPr>
          <a:xfrm>
            <a:off x="524218" y="1556792"/>
            <a:ext cx="55717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对棋局的打分积木</a:t>
            </a:r>
            <a:endParaRPr lang="en-US" altLang="zh-CN" sz="1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</a:t>
            </a:r>
            <a:r>
              <a:rPr lang="zh-CN" altLang="en-US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棋局的评分 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0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； 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调用对一行打分积木（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[2]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[3]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调用对一行打分积木（棋局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[4]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[5]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[6]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调用对一行打分积木（棋局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[7]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[8]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[9]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调用对一行打分积木（棋局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[4]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[7]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调用对一行打分积木（棋局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[2]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[5]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[8]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调用对一行打分积木（棋局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[3]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[6]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[9]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调用对一行打分积木（棋局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[5]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[9]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调用对一行打分积木（棋局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[3]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 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[5]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棋局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[7]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）</a:t>
            </a: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474F9-DD5D-F447-B441-CF37396C7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539257"/>
            <a:ext cx="4682952" cy="32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25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ABD60F5-2D25-8140-A462-EDEC1031A05E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11089232" cy="100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阿尔法小狗的脚本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对一行一列或对角线打分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0E222E-5D8C-E643-91A5-AE292933F40F}"/>
              </a:ext>
            </a:extLst>
          </p:cNvPr>
          <p:cNvSpPr txBox="1">
            <a:spLocks/>
          </p:cNvSpPr>
          <p:nvPr/>
        </p:nvSpPr>
        <p:spPr>
          <a:xfrm>
            <a:off x="558941" y="1578488"/>
            <a:ext cx="6712821" cy="5318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对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一行打分（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x, y, z)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 + y + z; 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棋局的评分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693149-1A7B-6E4B-A063-ED47D897EE4C}"/>
              </a:ext>
            </a:extLst>
          </p:cNvPr>
          <p:cNvSpPr txBox="1">
            <a:spLocks/>
          </p:cNvSpPr>
          <p:nvPr/>
        </p:nvSpPr>
        <p:spPr>
          <a:xfrm>
            <a:off x="6456040" y="4272335"/>
            <a:ext cx="5486540" cy="354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三子之和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3, 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则三格都是狗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狗胜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加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100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分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F1C695-298F-F946-9195-7AEFDC5DD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528480"/>
            <a:ext cx="2101004" cy="25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ABD60F5-2D25-8140-A462-EDEC1031A05E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11089232" cy="100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阿尔法小狗的脚本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对一行一列或对角线打分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0E222E-5D8C-E643-91A5-AE292933F40F}"/>
              </a:ext>
            </a:extLst>
          </p:cNvPr>
          <p:cNvSpPr txBox="1">
            <a:spLocks/>
          </p:cNvSpPr>
          <p:nvPr/>
        </p:nvSpPr>
        <p:spPr>
          <a:xfrm>
            <a:off x="551384" y="1539195"/>
            <a:ext cx="6712821" cy="5318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对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一行打分（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x, y, z)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 + y + z; 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棋局的评分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-50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F56A77-61FE-FA45-8344-479ADB31DD77}"/>
              </a:ext>
            </a:extLst>
          </p:cNvPr>
          <p:cNvSpPr txBox="1">
            <a:spLocks/>
          </p:cNvSpPr>
          <p:nvPr/>
        </p:nvSpPr>
        <p:spPr>
          <a:xfrm>
            <a:off x="5783288" y="4084763"/>
            <a:ext cx="6408712" cy="386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三子之和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-3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，则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格都是玩家 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玩家胜，减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50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分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671D-FCB2-E948-AA32-31135999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10" y="1460232"/>
            <a:ext cx="1782874" cy="22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52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7B0BD9-B41C-6044-BD89-69F7F3096A38}"/>
              </a:ext>
            </a:extLst>
          </p:cNvPr>
          <p:cNvSpPr txBox="1">
            <a:spLocks/>
          </p:cNvSpPr>
          <p:nvPr/>
        </p:nvSpPr>
        <p:spPr>
          <a:xfrm>
            <a:off x="551384" y="1572152"/>
            <a:ext cx="6712821" cy="5318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对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一行打分（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x, y, z)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 + y + z; 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棋局的评分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DB5411-C8E9-2F4B-9EFB-769962D7AF11}"/>
              </a:ext>
            </a:extLst>
          </p:cNvPr>
          <p:cNvSpPr txBox="1">
            <a:spLocks/>
          </p:cNvSpPr>
          <p:nvPr/>
        </p:nvSpPr>
        <p:spPr>
          <a:xfrm>
            <a:off x="5591944" y="4403824"/>
            <a:ext cx="7200799" cy="386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三子之和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，表示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狗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空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有胜的可能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稍微加一点儿分 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77E09-C9B5-6342-B29F-9B2B939EC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425606"/>
            <a:ext cx="2088232" cy="2629625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15893A73-F24A-7649-8747-F91FD027A16A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11089232" cy="100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阿尔法小狗的脚本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对一行一列或对角线打分</a:t>
            </a:r>
          </a:p>
        </p:txBody>
      </p:sp>
    </p:spTree>
    <p:extLst>
      <p:ext uri="{BB962C8B-B14F-4D97-AF65-F5344CB8AC3E}">
        <p14:creationId xmlns:p14="http://schemas.microsoft.com/office/powerpoint/2010/main" val="1541938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7B0BD9-B41C-6044-BD89-69F7F3096A38}"/>
              </a:ext>
            </a:extLst>
          </p:cNvPr>
          <p:cNvSpPr txBox="1">
            <a:spLocks/>
          </p:cNvSpPr>
          <p:nvPr/>
        </p:nvSpPr>
        <p:spPr>
          <a:xfrm>
            <a:off x="407368" y="1539195"/>
            <a:ext cx="6712821" cy="5318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对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一行打分（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x, y, z)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 + y + z; 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x = 0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 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y = 0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或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 = 0 </a:t>
            </a:r>
          </a:p>
          <a:p>
            <a:pPr lvl="2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棋局的评分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否则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棋局的评分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DB5411-C8E9-2F4B-9EFB-769962D7AF11}"/>
              </a:ext>
            </a:extLst>
          </p:cNvPr>
          <p:cNvSpPr txBox="1">
            <a:spLocks/>
          </p:cNvSpPr>
          <p:nvPr/>
        </p:nvSpPr>
        <p:spPr>
          <a:xfrm>
            <a:off x="6385756" y="3957710"/>
            <a:ext cx="7416824" cy="386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三子之和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，表示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狗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人 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或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狗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空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稍微加一点儿分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9AAEC-8F79-BE4F-A5E1-815CB133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884853"/>
            <a:ext cx="1244600" cy="172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8792BE-2895-1348-A53D-52B3FB496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1884853"/>
            <a:ext cx="1371600" cy="175260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70D2F37D-7EE7-B84C-B676-9969B05E597B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11089232" cy="100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阿尔法小狗的脚本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对一行一列或对角线打分</a:t>
            </a:r>
          </a:p>
        </p:txBody>
      </p:sp>
    </p:spTree>
    <p:extLst>
      <p:ext uri="{BB962C8B-B14F-4D97-AF65-F5344CB8AC3E}">
        <p14:creationId xmlns:p14="http://schemas.microsoft.com/office/powerpoint/2010/main" val="47661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们学数学：</a:t>
            </a:r>
            <a:r>
              <a:rPr lang="zh-CN" altLang="en-US" dirty="0">
                <a:solidFill>
                  <a:srgbClr val="0000FF"/>
                </a:solidFill>
              </a:rPr>
              <a:t>慢数学、猜想多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969" y="5157192"/>
            <a:ext cx="11523133" cy="381677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包卜魏猜想：</a:t>
            </a:r>
            <a:r>
              <a:rPr lang="zh-CN" altLang="en-US" sz="2400" b="1" dirty="0"/>
              <a:t>已知</a:t>
            </a:r>
            <a:r>
              <a:rPr lang="en-US" altLang="zh-CN" sz="2400" b="1" dirty="0"/>
              <a:t>a, b,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e</a:t>
            </a:r>
            <a:r>
              <a:rPr lang="zh-CN" altLang="en-US" sz="2400" b="1" dirty="0"/>
              <a:t>，即可唯一确定三阶幻方</a:t>
            </a:r>
            <a:endParaRPr lang="en-US" altLang="zh-CN" sz="2400" b="1" dirty="0"/>
          </a:p>
          <a:p>
            <a:pPr marL="0" indent="0">
              <a:buNone/>
            </a:pPr>
            <a:r>
              <a:rPr lang="zh-CN" altLang="en-US" sz="2400" b="1" dirty="0">
                <a:solidFill>
                  <a:srgbClr val="0000FF"/>
                </a:solidFill>
              </a:rPr>
              <a:t>折半查找法：</a:t>
            </a:r>
            <a:r>
              <a:rPr lang="zh-CN" altLang="en-US" sz="2400" b="1" dirty="0"/>
              <a:t>傅鼎荃在解鸡兔同笼问题时</a:t>
            </a:r>
            <a:r>
              <a:rPr lang="zh-CN" altLang="en-US" sz="2400" b="1" dirty="0">
                <a:solidFill>
                  <a:srgbClr val="FF0000"/>
                </a:solidFill>
              </a:rPr>
              <a:t>自发提出</a:t>
            </a:r>
            <a:r>
              <a:rPr lang="zh-CN" altLang="en-US" sz="2400" b="1" dirty="0"/>
              <a:t>折半查找法</a:t>
            </a:r>
            <a:endParaRPr lang="en-US" altLang="zh-CN" sz="2400" b="1" dirty="0"/>
          </a:p>
          <a:p>
            <a:pPr marL="0" indent="0">
              <a:buNone/>
            </a:pPr>
            <a:r>
              <a:rPr lang="zh-CN" altLang="en-CN" sz="2400" b="1" dirty="0">
                <a:solidFill>
                  <a:srgbClr val="0000FF"/>
                </a:solidFill>
              </a:rPr>
              <a:t>包卜</a:t>
            </a:r>
            <a:r>
              <a:rPr lang="zh-CN" altLang="en-US" sz="2400" b="1" dirty="0">
                <a:solidFill>
                  <a:srgbClr val="0000FF"/>
                </a:solidFill>
              </a:rPr>
              <a:t>猜想：</a:t>
            </a:r>
            <a:r>
              <a:rPr lang="zh-CN" altLang="en-US" sz="2400" b="1" dirty="0"/>
              <a:t>交通图中奇点成对添加边，即可判断是否可一笔画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CFE76-3AAD-5A46-939E-797031681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45" y="1326242"/>
            <a:ext cx="4243002" cy="37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B6B19-1E9C-0F43-BE96-B6E730A12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09" y="1336764"/>
            <a:ext cx="2341186" cy="37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3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7B0BD9-B41C-6044-BD89-69F7F3096A38}"/>
              </a:ext>
            </a:extLst>
          </p:cNvPr>
          <p:cNvSpPr txBox="1">
            <a:spLocks/>
          </p:cNvSpPr>
          <p:nvPr/>
        </p:nvSpPr>
        <p:spPr>
          <a:xfrm>
            <a:off x="533955" y="1539195"/>
            <a:ext cx="6712821" cy="5318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对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一行打分（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x, y, z)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设置 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x + y + z; </a:t>
            </a:r>
          </a:p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如果三子之和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棋局的评分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DB5411-C8E9-2F4B-9EFB-769962D7AF11}"/>
              </a:ext>
            </a:extLst>
          </p:cNvPr>
          <p:cNvSpPr txBox="1">
            <a:spLocks/>
          </p:cNvSpPr>
          <p:nvPr/>
        </p:nvSpPr>
        <p:spPr>
          <a:xfrm>
            <a:off x="6096000" y="3806847"/>
            <a:ext cx="6224701" cy="386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三子之和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=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0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，表示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空 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或 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狗</a:t>
            </a: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人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不加分</a:t>
            </a:r>
            <a:endParaRPr lang="en-US" altLang="zh-CN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lvl="1"/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457200" lvl="1" indent="0">
              <a:buFont typeface="Arial" panose="020B0604020202020204"/>
              <a:buNone/>
            </a:pP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C86AF-662D-B248-A14D-43955B95E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618893"/>
            <a:ext cx="1231900" cy="172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873D5-AE49-1E45-B5E3-75F5DCE32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1651104"/>
            <a:ext cx="1257300" cy="1676400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EEAE1EDF-300D-3A4D-A760-A407D880B5C0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11089232" cy="100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阿尔法小狗的脚本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对一行一列或对角线打分</a:t>
            </a:r>
          </a:p>
        </p:txBody>
      </p:sp>
    </p:spTree>
    <p:extLst>
      <p:ext uri="{BB962C8B-B14F-4D97-AF65-F5344CB8AC3E}">
        <p14:creationId xmlns:p14="http://schemas.microsoft.com/office/powerpoint/2010/main" val="1923252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1425" y="2708920"/>
            <a:ext cx="9344892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编程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请小</a:t>
            </a:r>
            <a:r>
              <a:rPr lang="en-US" altLang="zh-CN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SIGMA</a:t>
            </a: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编程、调试，然后讲解实现细节</a:t>
            </a:r>
          </a:p>
        </p:txBody>
      </p:sp>
    </p:spTree>
    <p:extLst>
      <p:ext uri="{BB962C8B-B14F-4D97-AF65-F5344CB8AC3E}">
        <p14:creationId xmlns:p14="http://schemas.microsoft.com/office/powerpoint/2010/main" val="39329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99" y="188640"/>
            <a:ext cx="11523133" cy="1079500"/>
          </a:xfrm>
        </p:spPr>
        <p:txBody>
          <a:bodyPr/>
          <a:lstStyle/>
          <a:p>
            <a:r>
              <a:rPr lang="zh-CN" altLang="en-US" dirty="0"/>
              <a:t>狗狗大战：</a:t>
            </a:r>
            <a:r>
              <a:rPr lang="zh-CN" altLang="en-US" dirty="0">
                <a:solidFill>
                  <a:srgbClr val="0000FF"/>
                </a:solidFill>
              </a:rPr>
              <a:t>谁训练的阿尔法小狗最厉害呢？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849F1-2BDF-6F46-9AE5-62202B2F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45" y="2636912"/>
            <a:ext cx="11210604" cy="49687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solidFill>
                  <a:srgbClr val="0000FF"/>
                </a:solidFill>
              </a:rPr>
              <a:t>         </a:t>
            </a:r>
            <a:r>
              <a:rPr lang="en-CN" b="1">
                <a:solidFill>
                  <a:srgbClr val="0000FF"/>
                </a:solidFill>
              </a:rPr>
              <a:t>一号战队</a:t>
            </a:r>
            <a:r>
              <a:rPr lang="zh-CN" altLang="en-US" b="1" dirty="0">
                <a:solidFill>
                  <a:srgbClr val="0000FF"/>
                </a:solidFill>
              </a:rPr>
              <a:t>                       </a:t>
            </a:r>
            <a:r>
              <a:rPr lang="en-US" altLang="zh-CN" b="1" dirty="0">
                <a:solidFill>
                  <a:srgbClr val="0000FF"/>
                </a:solidFill>
              </a:rPr>
              <a:t>vs</a:t>
            </a:r>
            <a:r>
              <a:rPr lang="zh-CN" altLang="en-US" b="1" dirty="0">
                <a:solidFill>
                  <a:srgbClr val="0000FF"/>
                </a:solidFill>
              </a:rPr>
              <a:t>                    二号战队</a:t>
            </a:r>
            <a:endParaRPr lang="en-US" altLang="zh-CN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CN" altLang="en-US" sz="2400" b="1" dirty="0"/>
              <a:t> 包若宁</a:t>
            </a:r>
            <a:r>
              <a:rPr lang="en-US" altLang="zh-CN" sz="2400" b="1" dirty="0"/>
              <a:t>/</a:t>
            </a:r>
            <a:r>
              <a:rPr lang="zh-CN" altLang="en-US" sz="2400" b="1" dirty="0"/>
              <a:t>李济杉、魏文珊、张秦汉             </a:t>
            </a:r>
            <a:r>
              <a:rPr lang="en-US" altLang="zh-CN" sz="2400" b="1" dirty="0"/>
              <a:t>     </a:t>
            </a:r>
            <a:r>
              <a:rPr lang="zh-CN" altLang="en-US" sz="2400" b="1" dirty="0"/>
              <a:t>          </a:t>
            </a:r>
            <a:r>
              <a:rPr lang="en-US" altLang="zh-CN" sz="2400" b="1" dirty="0"/>
              <a:t>  </a:t>
            </a:r>
            <a:r>
              <a:rPr lang="zh-CN" altLang="en-US" sz="2400" b="1" dirty="0"/>
              <a:t>卜文远、傅鼎荃、谭沛之</a:t>
            </a:r>
            <a:endParaRPr lang="en-US" altLang="zh-CN" sz="2400" b="1" dirty="0"/>
          </a:p>
          <a:p>
            <a:pPr marL="0" indent="0">
              <a:buNone/>
            </a:pPr>
            <a:r>
              <a:rPr lang="zh-CN" altLang="en-US" dirty="0"/>
              <a:t> 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打分函数：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b="1" dirty="0"/>
              <a:t>(</a:t>
            </a:r>
            <a:r>
              <a:rPr lang="zh-CN" altLang="en-US" b="1" dirty="0"/>
              <a:t>列出打分函数）</a:t>
            </a:r>
            <a:r>
              <a:rPr lang="en-US" altLang="zh-CN" b="1" dirty="0"/>
              <a:t>    </a:t>
            </a:r>
            <a:r>
              <a:rPr lang="zh-CN" altLang="en-US" b="1" dirty="0"/>
              <a:t> ？          </a:t>
            </a:r>
            <a:r>
              <a:rPr lang="zh-CN" altLang="en-US" b="1" dirty="0">
                <a:solidFill>
                  <a:srgbClr val="0000FF"/>
                </a:solidFill>
              </a:rPr>
              <a:t>： </a:t>
            </a:r>
            <a:r>
              <a:rPr lang="en-US" altLang="zh-CN" b="1" dirty="0"/>
              <a:t>(</a:t>
            </a:r>
            <a:r>
              <a:rPr lang="zh-CN" altLang="en-US" b="1" dirty="0"/>
              <a:t>列出打分函数） ？</a:t>
            </a:r>
            <a:r>
              <a:rPr lang="zh-CN" altLang="en-US" dirty="0"/>
              <a:t>                  </a:t>
            </a:r>
            <a:endParaRPr lang="en-US" altLang="zh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8931B-1736-3C4D-8E4B-1C5ED30966CA}"/>
              </a:ext>
            </a:extLst>
          </p:cNvPr>
          <p:cNvSpPr/>
          <p:nvPr/>
        </p:nvSpPr>
        <p:spPr>
          <a:xfrm>
            <a:off x="5311170" y="163139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第一局</a:t>
            </a:r>
            <a:endParaRPr lang="en-CN" sz="36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2084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99" y="188640"/>
            <a:ext cx="11523133" cy="1079500"/>
          </a:xfrm>
        </p:spPr>
        <p:txBody>
          <a:bodyPr/>
          <a:lstStyle/>
          <a:p>
            <a:r>
              <a:rPr lang="zh-CN" altLang="en-US" dirty="0"/>
              <a:t>狗狗大战：</a:t>
            </a:r>
            <a:r>
              <a:rPr lang="zh-CN" altLang="en-US" dirty="0">
                <a:solidFill>
                  <a:srgbClr val="0000FF"/>
                </a:solidFill>
              </a:rPr>
              <a:t>谁训练的阿尔法小狗最厉害呢？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849F1-2BDF-6F46-9AE5-62202B2F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45" y="2636912"/>
            <a:ext cx="11210604" cy="49687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solidFill>
                  <a:srgbClr val="0000FF"/>
                </a:solidFill>
              </a:rPr>
              <a:t>         </a:t>
            </a:r>
            <a:r>
              <a:rPr lang="en-CN" b="1">
                <a:solidFill>
                  <a:srgbClr val="0000FF"/>
                </a:solidFill>
              </a:rPr>
              <a:t>一号战队</a:t>
            </a:r>
            <a:r>
              <a:rPr lang="zh-CN" altLang="en-US" b="1" dirty="0">
                <a:solidFill>
                  <a:srgbClr val="0000FF"/>
                </a:solidFill>
              </a:rPr>
              <a:t>                       </a:t>
            </a:r>
            <a:r>
              <a:rPr lang="en-US" altLang="zh-CN" b="1" dirty="0">
                <a:solidFill>
                  <a:srgbClr val="0000FF"/>
                </a:solidFill>
              </a:rPr>
              <a:t>vs</a:t>
            </a:r>
            <a:r>
              <a:rPr lang="zh-CN" altLang="en-US" b="1" dirty="0">
                <a:solidFill>
                  <a:srgbClr val="0000FF"/>
                </a:solidFill>
              </a:rPr>
              <a:t>                    二号战队</a:t>
            </a:r>
            <a:endParaRPr lang="en-US" altLang="zh-CN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CN" altLang="en-US" sz="2400" b="1" dirty="0"/>
              <a:t> 包若宁</a:t>
            </a:r>
            <a:r>
              <a:rPr lang="en-US" altLang="zh-CN" sz="2400" b="1" dirty="0"/>
              <a:t>/</a:t>
            </a:r>
            <a:r>
              <a:rPr lang="zh-CN" altLang="en-US" sz="2400" b="1" dirty="0"/>
              <a:t>李济杉、魏文珊、张秦汉             </a:t>
            </a:r>
            <a:r>
              <a:rPr lang="en-US" altLang="zh-CN" sz="2400" b="1" dirty="0"/>
              <a:t>     </a:t>
            </a:r>
            <a:r>
              <a:rPr lang="zh-CN" altLang="en-US" sz="2400" b="1" dirty="0"/>
              <a:t>          </a:t>
            </a:r>
            <a:r>
              <a:rPr lang="en-US" altLang="zh-CN" sz="2400" b="1" dirty="0"/>
              <a:t>  </a:t>
            </a:r>
            <a:r>
              <a:rPr lang="zh-CN" altLang="en-US" sz="2400" b="1" dirty="0"/>
              <a:t>卜文远、傅鼎荃、谭沛之</a:t>
            </a:r>
            <a:endParaRPr lang="en-US" altLang="zh-CN" sz="2400" b="1" dirty="0"/>
          </a:p>
          <a:p>
            <a:pPr marL="0" indent="0">
              <a:buNone/>
            </a:pPr>
            <a:r>
              <a:rPr lang="zh-CN" altLang="en-US" dirty="0"/>
              <a:t> 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打分函数：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b="1" dirty="0"/>
              <a:t>(</a:t>
            </a:r>
            <a:r>
              <a:rPr lang="zh-CN" altLang="en-US" b="1" dirty="0"/>
              <a:t>列出打分函数）</a:t>
            </a:r>
            <a:r>
              <a:rPr lang="en-US" altLang="zh-CN" b="1" dirty="0"/>
              <a:t>    </a:t>
            </a:r>
            <a:r>
              <a:rPr lang="zh-CN" altLang="en-US" b="1" dirty="0"/>
              <a:t> ？          </a:t>
            </a:r>
            <a:r>
              <a:rPr lang="zh-CN" altLang="en-US" b="1" dirty="0">
                <a:solidFill>
                  <a:srgbClr val="0000FF"/>
                </a:solidFill>
              </a:rPr>
              <a:t>： </a:t>
            </a:r>
            <a:r>
              <a:rPr lang="en-US" altLang="zh-CN" b="1" dirty="0"/>
              <a:t>(</a:t>
            </a:r>
            <a:r>
              <a:rPr lang="zh-CN" altLang="en-US" b="1" dirty="0"/>
              <a:t>列出打分函数） ？</a:t>
            </a:r>
            <a:r>
              <a:rPr lang="zh-CN" altLang="en-US" dirty="0"/>
              <a:t>                  </a:t>
            </a:r>
            <a:endParaRPr lang="en-US" altLang="zh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8931B-1736-3C4D-8E4B-1C5ED30966CA}"/>
              </a:ext>
            </a:extLst>
          </p:cNvPr>
          <p:cNvSpPr/>
          <p:nvPr/>
        </p:nvSpPr>
        <p:spPr>
          <a:xfrm>
            <a:off x="5311170" y="1631398"/>
            <a:ext cx="1572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第二局</a:t>
            </a:r>
            <a:endParaRPr lang="en-CN" sz="36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7564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99" y="188640"/>
            <a:ext cx="11523133" cy="1079500"/>
          </a:xfrm>
        </p:spPr>
        <p:txBody>
          <a:bodyPr/>
          <a:lstStyle/>
          <a:p>
            <a:r>
              <a:rPr lang="zh-CN" altLang="en-US" dirty="0"/>
              <a:t>狗狗大战：</a:t>
            </a:r>
            <a:r>
              <a:rPr lang="zh-CN" altLang="en-US" dirty="0">
                <a:solidFill>
                  <a:srgbClr val="0000FF"/>
                </a:solidFill>
              </a:rPr>
              <a:t>谁训练的阿尔法小狗最厉害呢？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849F1-2BDF-6F46-9AE5-62202B2F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45" y="2636912"/>
            <a:ext cx="11210604" cy="49687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solidFill>
                  <a:srgbClr val="0000FF"/>
                </a:solidFill>
              </a:rPr>
              <a:t>         </a:t>
            </a:r>
            <a:r>
              <a:rPr lang="en-CN" b="1">
                <a:solidFill>
                  <a:srgbClr val="0000FF"/>
                </a:solidFill>
              </a:rPr>
              <a:t>一号战队</a:t>
            </a:r>
            <a:r>
              <a:rPr lang="zh-CN" altLang="en-US" b="1" dirty="0">
                <a:solidFill>
                  <a:srgbClr val="0000FF"/>
                </a:solidFill>
              </a:rPr>
              <a:t>                       </a:t>
            </a:r>
            <a:r>
              <a:rPr lang="en-US" altLang="zh-CN" b="1" dirty="0">
                <a:solidFill>
                  <a:srgbClr val="0000FF"/>
                </a:solidFill>
              </a:rPr>
              <a:t>vs</a:t>
            </a:r>
            <a:r>
              <a:rPr lang="zh-CN" altLang="en-US" b="1" dirty="0">
                <a:solidFill>
                  <a:srgbClr val="0000FF"/>
                </a:solidFill>
              </a:rPr>
              <a:t>                    二号战队</a:t>
            </a:r>
            <a:endParaRPr lang="en-US" altLang="zh-CN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zh-CN" altLang="en-US" sz="2400" b="1" dirty="0"/>
              <a:t> 包若宁</a:t>
            </a:r>
            <a:r>
              <a:rPr lang="en-US" altLang="zh-CN" sz="2400" b="1" dirty="0"/>
              <a:t>/</a:t>
            </a:r>
            <a:r>
              <a:rPr lang="zh-CN" altLang="en-US" sz="2400" b="1" dirty="0"/>
              <a:t>李济杉、魏文珊、张秦汉             </a:t>
            </a:r>
            <a:r>
              <a:rPr lang="en-US" altLang="zh-CN" sz="2400" b="1" dirty="0"/>
              <a:t>     </a:t>
            </a:r>
            <a:r>
              <a:rPr lang="zh-CN" altLang="en-US" sz="2400" b="1" dirty="0"/>
              <a:t>          </a:t>
            </a:r>
            <a:r>
              <a:rPr lang="en-US" altLang="zh-CN" sz="2400" b="1" dirty="0"/>
              <a:t>  </a:t>
            </a:r>
            <a:r>
              <a:rPr lang="zh-CN" altLang="en-US" sz="2400" b="1" dirty="0"/>
              <a:t>卜文远、傅鼎荃、谭沛之</a:t>
            </a:r>
            <a:endParaRPr lang="en-US" altLang="zh-CN" sz="2400" b="1" dirty="0"/>
          </a:p>
          <a:p>
            <a:pPr marL="0" indent="0">
              <a:buNone/>
            </a:pPr>
            <a:r>
              <a:rPr lang="zh-CN" altLang="en-US" dirty="0"/>
              <a:t> 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打分函数：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b="1" dirty="0"/>
              <a:t>(</a:t>
            </a:r>
            <a:r>
              <a:rPr lang="zh-CN" altLang="en-US" b="1" dirty="0"/>
              <a:t>列出打分函数）</a:t>
            </a:r>
            <a:r>
              <a:rPr lang="en-US" altLang="zh-CN" b="1" dirty="0"/>
              <a:t>    </a:t>
            </a:r>
            <a:r>
              <a:rPr lang="zh-CN" altLang="en-US" b="1" dirty="0"/>
              <a:t> ？          </a:t>
            </a:r>
            <a:r>
              <a:rPr lang="zh-CN" altLang="en-US" b="1" dirty="0">
                <a:solidFill>
                  <a:srgbClr val="0000FF"/>
                </a:solidFill>
              </a:rPr>
              <a:t>： </a:t>
            </a:r>
            <a:r>
              <a:rPr lang="en-US" altLang="zh-CN" b="1" dirty="0"/>
              <a:t>(</a:t>
            </a:r>
            <a:r>
              <a:rPr lang="zh-CN" altLang="en-US" b="1" dirty="0"/>
              <a:t>列出打分函数） ？</a:t>
            </a:r>
            <a:r>
              <a:rPr lang="zh-CN" altLang="en-US" dirty="0"/>
              <a:t>                  </a:t>
            </a:r>
            <a:endParaRPr lang="en-US" altLang="zh-C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8931B-1736-3C4D-8E4B-1C5ED30966CA}"/>
              </a:ext>
            </a:extLst>
          </p:cNvPr>
          <p:cNvSpPr/>
          <p:nvPr/>
        </p:nvSpPr>
        <p:spPr>
          <a:xfrm>
            <a:off x="5311170" y="163139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第三局</a:t>
            </a:r>
            <a:endParaRPr lang="en-CN" sz="36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973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15480" y="2780928"/>
            <a:ext cx="828833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en-US" altLang="zh-CN" sz="4400" b="1" dirty="0">
                <a:solidFill>
                  <a:srgbClr val="0202E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END</a:t>
            </a:r>
            <a:endParaRPr lang="zh-CN" altLang="en-US" sz="4400" b="1" dirty="0">
              <a:solidFill>
                <a:srgbClr val="0202E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小</a:t>
            </a:r>
            <a:r>
              <a:rPr lang="en-US" altLang="zh-CN" dirty="0"/>
              <a:t>SIGMA</a:t>
            </a:r>
            <a:r>
              <a:rPr lang="zh-CN" altLang="en-US" dirty="0"/>
              <a:t>们学编程：</a:t>
            </a:r>
            <a:r>
              <a:rPr lang="zh-CN" altLang="en-US" dirty="0">
                <a:solidFill>
                  <a:srgbClr val="0000FF"/>
                </a:solidFill>
              </a:rPr>
              <a:t>计算思维少养成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8E649-C075-664F-9E3C-49359F88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306305"/>
            <a:ext cx="4398684" cy="3070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BB268-6EE9-8441-9044-36B03FB7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736" y="1287047"/>
            <a:ext cx="2488493" cy="3150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50241-B370-284F-93C7-6A52895CF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29" y="1287047"/>
            <a:ext cx="2488493" cy="3150065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D045C17-0D95-F941-91F0-586606897770}"/>
              </a:ext>
            </a:extLst>
          </p:cNvPr>
          <p:cNvSpPr txBox="1">
            <a:spLocks/>
          </p:cNvSpPr>
          <p:nvPr/>
        </p:nvSpPr>
        <p:spPr bwMode="auto">
          <a:xfrm>
            <a:off x="839416" y="4391961"/>
            <a:ext cx="1152313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0000"/>
                </a:solidFill>
              </a:rPr>
              <a:t>计算思维：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从最简单情形做起、分治与归纳、聪明的枚举、搜索需剪枝、概率有力量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zh-CN" altLang="en-US" sz="2800" b="1" dirty="0">
                <a:solidFill>
                  <a:srgbClr val="FF0000"/>
                </a:solidFill>
              </a:rPr>
              <a:t>示例：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聪明的枚举：</a:t>
            </a:r>
            <a:r>
              <a:rPr lang="zh-CN" altLang="en-US" sz="2400" b="1" dirty="0"/>
              <a:t>师徒四人十个馍，有几种分法？</a:t>
            </a:r>
            <a:endParaRPr lang="en-US" altLang="zh-CN" sz="2400" b="1" dirty="0"/>
          </a:p>
          <a:p>
            <a:pPr lvl="1"/>
            <a:r>
              <a:rPr lang="zh-CN" altLang="en-US" sz="2400" b="1" dirty="0">
                <a:solidFill>
                  <a:srgbClr val="0000FF"/>
                </a:solidFill>
              </a:rPr>
              <a:t>仿真世界：</a:t>
            </a:r>
            <a:r>
              <a:rPr lang="zh-CN" altLang="en-CN" sz="2400" b="1" dirty="0"/>
              <a:t>牛顿</a:t>
            </a:r>
            <a:r>
              <a:rPr lang="zh-CN" altLang="en-US" sz="2400" b="1" dirty="0"/>
              <a:t>的大炮，炮弹何时形成抛物线，何时形成圆和椭圆？</a:t>
            </a:r>
            <a:endParaRPr lang="en-CN" sz="2400" b="1" dirty="0">
              <a:solidFill>
                <a:srgbClr val="0000FF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EE673E3-06E7-F042-BCBF-96B9EB3836F1}"/>
              </a:ext>
            </a:extLst>
          </p:cNvPr>
          <p:cNvSpPr/>
          <p:nvPr/>
        </p:nvSpPr>
        <p:spPr>
          <a:xfrm>
            <a:off x="8544272" y="2348880"/>
            <a:ext cx="2016224" cy="2160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288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51831" y="2495773"/>
            <a:ext cx="8288338" cy="9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ts val="5200"/>
              </a:lnSpc>
            </a:pPr>
            <a:r>
              <a:rPr lang="zh-CN" altLang="en-US" sz="3600" b="1" dirty="0">
                <a:solidFill>
                  <a:srgbClr val="0202E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会下围棋的阿尔法大狗</a:t>
            </a:r>
          </a:p>
        </p:txBody>
      </p:sp>
    </p:spTree>
    <p:extLst>
      <p:ext uri="{BB962C8B-B14F-4D97-AF65-F5344CB8AC3E}">
        <p14:creationId xmlns:p14="http://schemas.microsoft.com/office/powerpoint/2010/main" val="13535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"/>
    </mc:Choice>
    <mc:Fallback xmlns="">
      <p:transition spd="slow" advTm="754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阿尔法狗</a:t>
            </a:r>
            <a:r>
              <a:rPr lang="en-US" altLang="zh-CN" dirty="0"/>
              <a:t>(AlphaGo)</a:t>
            </a:r>
            <a:r>
              <a:rPr lang="zh-CN" altLang="en-CN" dirty="0"/>
              <a:t>棋</a:t>
            </a:r>
            <a:r>
              <a:rPr lang="zh-CN" altLang="en-US" dirty="0"/>
              <a:t>力远胜人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F87A-EB3B-284B-B823-CCFD575E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878" y="4789212"/>
            <a:ext cx="11523133" cy="381677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0000FF"/>
                </a:solidFill>
              </a:rPr>
              <a:t>2015</a:t>
            </a:r>
            <a:r>
              <a:rPr lang="zh-CN" altLang="en-US" sz="2800" b="1" dirty="0">
                <a:solidFill>
                  <a:srgbClr val="0000FF"/>
                </a:solidFill>
              </a:rPr>
              <a:t>年</a:t>
            </a:r>
            <a:r>
              <a:rPr lang="en-US" altLang="zh-CN" sz="2800" b="1" dirty="0">
                <a:solidFill>
                  <a:srgbClr val="0000FF"/>
                </a:solidFill>
              </a:rPr>
              <a:t>10</a:t>
            </a:r>
            <a:r>
              <a:rPr lang="zh-CN" altLang="en-US" sz="2800" b="1" dirty="0">
                <a:solidFill>
                  <a:srgbClr val="0000FF"/>
                </a:solidFill>
              </a:rPr>
              <a:t>月，战胜</a:t>
            </a:r>
            <a:r>
              <a:rPr lang="zh-CN" altLang="en-CN" sz="2800" b="1" dirty="0">
                <a:solidFill>
                  <a:srgbClr val="0000FF"/>
                </a:solidFill>
              </a:rPr>
              <a:t>樊辉</a:t>
            </a:r>
            <a:r>
              <a:rPr lang="zh-CN" altLang="en-US" sz="2800" b="1" dirty="0">
                <a:solidFill>
                  <a:srgbClr val="0000FF"/>
                </a:solidFill>
              </a:rPr>
              <a:t>二段   </a:t>
            </a:r>
            <a:r>
              <a:rPr lang="en-US" altLang="zh-CN" sz="2800" b="1" dirty="0">
                <a:solidFill>
                  <a:srgbClr val="FF0000"/>
                </a:solidFill>
              </a:rPr>
              <a:t>5:0</a:t>
            </a: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0000FF"/>
                </a:solidFill>
              </a:rPr>
              <a:t>2016</a:t>
            </a:r>
            <a:r>
              <a:rPr lang="zh-CN" altLang="en-US" sz="2800" b="1" dirty="0">
                <a:solidFill>
                  <a:srgbClr val="0000FF"/>
                </a:solidFill>
              </a:rPr>
              <a:t>年</a:t>
            </a:r>
            <a:r>
              <a:rPr lang="en-US" altLang="zh-CN" sz="2800" b="1" dirty="0">
                <a:solidFill>
                  <a:srgbClr val="0000FF"/>
                </a:solidFill>
              </a:rPr>
              <a:t>3</a:t>
            </a:r>
            <a:r>
              <a:rPr lang="zh-CN" altLang="en-US" sz="2800" b="1" dirty="0">
                <a:solidFill>
                  <a:srgbClr val="0000FF"/>
                </a:solidFill>
              </a:rPr>
              <a:t>月，战胜李世石九段  </a:t>
            </a:r>
            <a:r>
              <a:rPr lang="en-US" altLang="zh-CN" sz="2800" b="1" dirty="0">
                <a:solidFill>
                  <a:srgbClr val="FF0000"/>
                </a:solidFill>
              </a:rPr>
              <a:t>4:1</a:t>
            </a:r>
          </a:p>
          <a:p>
            <a:pPr marL="0" indent="0">
              <a:buNone/>
            </a:pPr>
            <a:r>
              <a:rPr lang="en-US" altLang="zh-CN" sz="2800" b="1" dirty="0">
                <a:solidFill>
                  <a:srgbClr val="0000FF"/>
                </a:solidFill>
              </a:rPr>
              <a:t>2017</a:t>
            </a:r>
            <a:r>
              <a:rPr lang="zh-CN" altLang="en-US" sz="2800" b="1" dirty="0">
                <a:solidFill>
                  <a:srgbClr val="0000FF"/>
                </a:solidFill>
              </a:rPr>
              <a:t>年</a:t>
            </a:r>
            <a:r>
              <a:rPr lang="en-US" altLang="zh-CN" sz="2800" b="1" dirty="0">
                <a:solidFill>
                  <a:srgbClr val="0000FF"/>
                </a:solidFill>
              </a:rPr>
              <a:t>5</a:t>
            </a:r>
            <a:r>
              <a:rPr lang="zh-CN" altLang="en-US" sz="2800" b="1" dirty="0">
                <a:solidFill>
                  <a:srgbClr val="0000FF"/>
                </a:solidFill>
              </a:rPr>
              <a:t>月，战胜柯洁九段</a:t>
            </a:r>
            <a:r>
              <a:rPr lang="en-US" altLang="zh-CN" sz="2800" b="1" dirty="0">
                <a:solidFill>
                  <a:srgbClr val="0000FF"/>
                </a:solidFill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</a:rPr>
              <a:t>3:0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3E1B8-098C-744E-A501-DE5449EA1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6" y="1479336"/>
            <a:ext cx="4143436" cy="2957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15723-D08A-C644-B7A0-6CDA69611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27" y="1462547"/>
            <a:ext cx="4436663" cy="2957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D862F-C2AD-6C48-B3B4-510DA193D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1445759"/>
            <a:ext cx="2251794" cy="29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下棋的难点：</a:t>
            </a:r>
            <a:r>
              <a:rPr lang="zh-CN" altLang="en-US" dirty="0">
                <a:solidFill>
                  <a:srgbClr val="0000FF"/>
                </a:solidFill>
              </a:rPr>
              <a:t>在哪里落子赢面最大？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0794B2-C48B-F34F-A486-D93E9E3FBDBF}"/>
              </a:ext>
            </a:extLst>
          </p:cNvPr>
          <p:cNvSpPr txBox="1"/>
          <p:nvPr/>
        </p:nvSpPr>
        <p:spPr>
          <a:xfrm>
            <a:off x="1271464" y="2583669"/>
            <a:ext cx="1008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7753F07-FD75-CB4C-9D20-D155B3199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713" y="1436276"/>
            <a:ext cx="11523133" cy="1439889"/>
          </a:xfrm>
        </p:spPr>
        <p:txBody>
          <a:bodyPr/>
          <a:lstStyle/>
          <a:p>
            <a:r>
              <a:rPr lang="en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以阿尔法狗执白为例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1059D4-BFE5-1C4F-821F-488A0F1C6C33}"/>
              </a:ext>
            </a:extLst>
          </p:cNvPr>
          <p:cNvSpPr txBox="1"/>
          <p:nvPr/>
        </p:nvSpPr>
        <p:spPr>
          <a:xfrm>
            <a:off x="1270689" y="4541058"/>
            <a:ext cx="802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赢面：                  ？                  ？                    ？                    ？</a:t>
            </a:r>
            <a:endParaRPr lang="en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807556-43B9-A847-9B1F-F766863EE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266421"/>
            <a:ext cx="938384" cy="9110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5440C1-C588-3644-957F-2C750FFD2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66" y="3460006"/>
            <a:ext cx="911352" cy="921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9FC9B8-3B5C-924F-B48C-1A229CA89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059" y="3432902"/>
            <a:ext cx="970788" cy="9806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DACB99-FB6B-AF44-9922-AEE6FDC99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80" y="3432902"/>
            <a:ext cx="1099566" cy="98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FF3661-1FEA-7F41-A607-2ECFE193CC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8467119" y="3452806"/>
            <a:ext cx="943529" cy="9603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0BA760-987B-7043-9A18-7843188B521D}"/>
              </a:ext>
            </a:extLst>
          </p:cNvPr>
          <p:cNvSpPr txBox="1"/>
          <p:nvPr/>
        </p:nvSpPr>
        <p:spPr>
          <a:xfrm>
            <a:off x="7850280" y="3676006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3B9018-47D7-F94B-A896-77E17E265129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 flipH="1">
            <a:off x="3852642" y="3177506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988088-4C5E-6846-B6F4-E731B413405D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 flipH="1">
            <a:off x="5533453" y="3177506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B01B21-9E68-A441-BFB1-652DD425750B}"/>
              </a:ext>
            </a:extLst>
          </p:cNvPr>
          <p:cNvCxnSpPr>
            <a:cxnSpLocks/>
            <a:stCxn id="17" idx="2"/>
            <a:endCxn id="28" idx="0"/>
          </p:cNvCxnSpPr>
          <p:nvPr/>
        </p:nvCxnSpPr>
        <p:spPr>
          <a:xfrm>
            <a:off x="6421176" y="3177506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8">
            <a:extLst>
              <a:ext uri="{FF2B5EF4-FFF2-40B4-BE49-F238E27FC236}">
                <a16:creationId xmlns:a16="http://schemas.microsoft.com/office/drawing/2014/main" id="{FAFE378A-9D83-DF4A-B003-83C5A8B72CA3}"/>
              </a:ext>
            </a:extLst>
          </p:cNvPr>
          <p:cNvCxnSpPr>
            <a:cxnSpLocks/>
            <a:stCxn id="17" idx="2"/>
            <a:endCxn id="27" idx="0"/>
          </p:cNvCxnSpPr>
          <p:nvPr/>
        </p:nvCxnSpPr>
        <p:spPr>
          <a:xfrm>
            <a:off x="6421176" y="3177506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158F-0C10-7B4F-935A-8942E567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54" y="160403"/>
            <a:ext cx="11523133" cy="1079500"/>
          </a:xfrm>
        </p:spPr>
        <p:txBody>
          <a:bodyPr/>
          <a:lstStyle/>
          <a:p>
            <a:r>
              <a:rPr lang="zh-CN" altLang="en-US" dirty="0"/>
              <a:t>下棋的难点：</a:t>
            </a:r>
            <a:r>
              <a:rPr lang="zh-CN" altLang="en-US" dirty="0">
                <a:solidFill>
                  <a:srgbClr val="0000FF"/>
                </a:solidFill>
              </a:rPr>
              <a:t>白棋在哪里落子赢面最大？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0794B2-C48B-F34F-A486-D93E9E3FBDBF}"/>
              </a:ext>
            </a:extLst>
          </p:cNvPr>
          <p:cNvSpPr txBox="1"/>
          <p:nvPr/>
        </p:nvSpPr>
        <p:spPr>
          <a:xfrm>
            <a:off x="1271464" y="1628800"/>
            <a:ext cx="1008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CN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US" altLang="zh-CN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endParaRPr lang="en-US" sz="2000" b="1" dirty="0">
              <a:solidFill>
                <a:srgbClr val="0000FF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第</a:t>
            </a:r>
            <a:r>
              <a:rPr lang="en-US" altLang="zh-CN" sz="2000" b="1" dirty="0">
                <a:solidFill>
                  <a:srgbClr val="0000FF"/>
                </a:solidFill>
                <a:latin typeface="+mj-ea"/>
                <a:ea typeface="+mj-ea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+mj-ea"/>
                <a:ea typeface="+mj-ea"/>
              </a:rPr>
              <a:t>手</a:t>
            </a:r>
            <a:endParaRPr lang="en-CN" sz="20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7753F07-FD75-CB4C-9D20-D155B3199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5229200"/>
            <a:ext cx="11523133" cy="1439889"/>
          </a:xfrm>
        </p:spPr>
        <p:txBody>
          <a:bodyPr/>
          <a:lstStyle/>
          <a:p>
            <a:endParaRPr lang="en-C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1059D4-BFE5-1C4F-821F-488A0F1C6C33}"/>
              </a:ext>
            </a:extLst>
          </p:cNvPr>
          <p:cNvSpPr txBox="1"/>
          <p:nvPr/>
        </p:nvSpPr>
        <p:spPr>
          <a:xfrm>
            <a:off x="1383951" y="3595956"/>
            <a:ext cx="8026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赢面：                  ？                  ？                    ？                    ？</a:t>
            </a:r>
            <a:endParaRPr lang="en-CN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807556-43B9-A847-9B1F-F766863EE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311552"/>
            <a:ext cx="938384" cy="9110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5440C1-C588-3644-957F-2C750FFD2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66" y="2505137"/>
            <a:ext cx="911352" cy="921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9FC9B8-3B5C-924F-B48C-1A229CA89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059" y="2478033"/>
            <a:ext cx="970788" cy="9806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DACB99-FB6B-AF44-9922-AEE6FDC99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80" y="2478033"/>
            <a:ext cx="1099566" cy="98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FF3661-1FEA-7F41-A607-2ECFE193CC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076" r="1" b="1"/>
          <a:stretch/>
        </p:blipFill>
        <p:spPr>
          <a:xfrm>
            <a:off x="8467119" y="2497937"/>
            <a:ext cx="943529" cy="9603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0BA760-987B-7043-9A18-7843188B521D}"/>
              </a:ext>
            </a:extLst>
          </p:cNvPr>
          <p:cNvSpPr txBox="1"/>
          <p:nvPr/>
        </p:nvSpPr>
        <p:spPr>
          <a:xfrm>
            <a:off x="7850280" y="2721137"/>
            <a:ext cx="66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/>
              <a:t>……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3B9018-47D7-F94B-A896-77E17E265129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 flipH="1">
            <a:off x="3852642" y="2222637"/>
            <a:ext cx="2568534" cy="2825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2988088-4C5E-6846-B6F4-E731B413405D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 flipH="1">
            <a:off x="5533453" y="2222637"/>
            <a:ext cx="887723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B01B21-9E68-A441-BFB1-652DD425750B}"/>
              </a:ext>
            </a:extLst>
          </p:cNvPr>
          <p:cNvCxnSpPr>
            <a:cxnSpLocks/>
            <a:stCxn id="17" idx="2"/>
            <a:endCxn id="28" idx="0"/>
          </p:cNvCxnSpPr>
          <p:nvPr/>
        </p:nvCxnSpPr>
        <p:spPr>
          <a:xfrm>
            <a:off x="6421176" y="2222637"/>
            <a:ext cx="2517708" cy="27530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8">
            <a:extLst>
              <a:ext uri="{FF2B5EF4-FFF2-40B4-BE49-F238E27FC236}">
                <a16:creationId xmlns:a16="http://schemas.microsoft.com/office/drawing/2014/main" id="{FAFE378A-9D83-DF4A-B003-83C5A8B72CA3}"/>
              </a:ext>
            </a:extLst>
          </p:cNvPr>
          <p:cNvCxnSpPr>
            <a:cxnSpLocks/>
            <a:stCxn id="17" idx="2"/>
            <a:endCxn id="27" idx="0"/>
          </p:cNvCxnSpPr>
          <p:nvPr/>
        </p:nvCxnSpPr>
        <p:spPr>
          <a:xfrm>
            <a:off x="6421176" y="2222637"/>
            <a:ext cx="754887" cy="25539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9">
            <a:extLst>
              <a:ext uri="{FF2B5EF4-FFF2-40B4-BE49-F238E27FC236}">
                <a16:creationId xmlns:a16="http://schemas.microsoft.com/office/drawing/2014/main" id="{905D9E1D-0C01-C64F-A4CE-F8C5CF99D3B3}"/>
              </a:ext>
            </a:extLst>
          </p:cNvPr>
          <p:cNvSpPr txBox="1">
            <a:spLocks/>
          </p:cNvSpPr>
          <p:nvPr/>
        </p:nvSpPr>
        <p:spPr bwMode="auto">
          <a:xfrm>
            <a:off x="334433" y="4549083"/>
            <a:ext cx="11523133" cy="143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 pitchFamily="2" charset="0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</a:rPr>
              <a:t>一种解决方法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r>
              <a:rPr lang="zh-CN" altLang="en-US" b="1" dirty="0">
                <a:solidFill>
                  <a:srgbClr val="0202EE"/>
                </a:solidFill>
              </a:rPr>
              <a:t>尝试，</a:t>
            </a:r>
            <a:r>
              <a:rPr lang="zh-CN" altLang="en-US" b="1" dirty="0">
                <a:solidFill>
                  <a:srgbClr val="0000FF"/>
                </a:solidFill>
              </a:rPr>
              <a:t>模拟对局，直到终局，数胜败次数</a:t>
            </a:r>
            <a:endParaRPr lang="en-US" b="1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31935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53911</TotalTime>
  <Words>2394</Words>
  <Application>Microsoft Macintosh PowerPoint</Application>
  <PresentationFormat>Widescreen</PresentationFormat>
  <Paragraphs>539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Microsoft YaHei</vt:lpstr>
      <vt:lpstr>Microsoft YaHei</vt:lpstr>
      <vt:lpstr>Arial</vt:lpstr>
      <vt:lpstr>Calibri</vt:lpstr>
      <vt:lpstr>Helvetica</vt:lpstr>
      <vt:lpstr>Office 主题​​</vt:lpstr>
      <vt:lpstr>PowerPoint Presentation</vt:lpstr>
      <vt:lpstr>SIGMA数学特别兴趣组：三个老师六个娃的亲子游戏</vt:lpstr>
      <vt:lpstr>小SIGMA们学数学：践行波利亚的数学教育法</vt:lpstr>
      <vt:lpstr>小SIGMA们学数学：慢数学、猜想多</vt:lpstr>
      <vt:lpstr>小SIGMA们学编程：计算思维少养成</vt:lpstr>
      <vt:lpstr>PowerPoint Presentation</vt:lpstr>
      <vt:lpstr>阿尔法狗(AlphaGo)棋力远胜人</vt:lpstr>
      <vt:lpstr>下棋的难点：在哪里落子赢面最大？</vt:lpstr>
      <vt:lpstr>下棋的难点：白棋在哪里落子赢面最大？</vt:lpstr>
      <vt:lpstr>尝试1：白棋走一.1位，模拟对局，直至终局</vt:lpstr>
      <vt:lpstr>尝试1：白棋走一.1位，模拟对局，直至终局</vt:lpstr>
      <vt:lpstr>尝试1：白棋走一.1位，模拟对局，直至终局</vt:lpstr>
      <vt:lpstr>尝试2：白棋走一.2位，模拟对局，直至终局</vt:lpstr>
      <vt:lpstr>PowerPoint Presentation</vt:lpstr>
      <vt:lpstr>PowerPoint Presentation</vt:lpstr>
      <vt:lpstr>在哪里落子赢面最大? </vt:lpstr>
      <vt:lpstr>模拟对局法美中不足：可能的局面太多了！</vt:lpstr>
      <vt:lpstr>阿尔法狗的诀窍之一：树尽量不长高</vt:lpstr>
      <vt:lpstr>阿尔法狗的诀窍之二：树尽量少分枝</vt:lpstr>
      <vt:lpstr>神经网络怎么会下棋的？学习！</vt:lpstr>
      <vt:lpstr>PowerPoint Presentation</vt:lpstr>
      <vt:lpstr>什么是tic-tac-toe棋？</vt:lpstr>
      <vt:lpstr>小SIGMA们编程实现的阿尔法小狗</vt:lpstr>
      <vt:lpstr>PowerPoint Presentation</vt:lpstr>
      <vt:lpstr>阿尔法小狗的难题</vt:lpstr>
      <vt:lpstr>算赢面的笨法子：模拟所有可能的对局</vt:lpstr>
      <vt:lpstr>算赢面的快速方法：只看两步</vt:lpstr>
      <vt:lpstr>算赢面的快速方法：用对手最厉害走法的打分</vt:lpstr>
      <vt:lpstr>算赢面的快速方法：只看两步</vt:lpstr>
      <vt:lpstr>算赢面的快速方法：用对手最厉害走法的打分</vt:lpstr>
      <vt:lpstr>尝试所有的走子，找赢面最大的下子</vt:lpstr>
      <vt:lpstr>开始编程：怎样表示棋局呢？</vt:lpstr>
      <vt:lpstr>阿尔法小狗的脚本1：搜索最优走子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狗狗大战：谁训练的阿尔法小狗最厉害呢？</vt:lpstr>
      <vt:lpstr>狗狗大战：谁训练的阿尔法小狗最厉害呢？</vt:lpstr>
      <vt:lpstr>狗狗大战：谁训练的阿尔法小狗最厉害呢？</vt:lpstr>
      <vt:lpstr>PowerPoint Presentation</vt:lpstr>
    </vt:vector>
  </TitlesOfParts>
  <Company>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ghack</dc:creator>
  <cp:lastModifiedBy>D Bu</cp:lastModifiedBy>
  <cp:revision>2090</cp:revision>
  <dcterms:created xsi:type="dcterms:W3CDTF">2012-05-10T04:43:50Z</dcterms:created>
  <dcterms:modified xsi:type="dcterms:W3CDTF">2022-04-13T13:21:33Z</dcterms:modified>
</cp:coreProperties>
</file>