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415" r:id="rId2"/>
    <p:sldId id="1164" r:id="rId3"/>
    <p:sldId id="1163" r:id="rId4"/>
    <p:sldId id="1235" r:id="rId5"/>
    <p:sldId id="1236" r:id="rId6"/>
    <p:sldId id="1237" r:id="rId7"/>
    <p:sldId id="1238" r:id="rId8"/>
    <p:sldId id="1239" r:id="rId9"/>
    <p:sldId id="1165" r:id="rId10"/>
    <p:sldId id="1240" r:id="rId11"/>
    <p:sldId id="1241" r:id="rId12"/>
    <p:sldId id="1242" r:id="rId13"/>
    <p:sldId id="1243" r:id="rId14"/>
    <p:sldId id="1244" r:id="rId15"/>
    <p:sldId id="1246" r:id="rId16"/>
    <p:sldId id="1245" r:id="rId17"/>
    <p:sldId id="1247" r:id="rId18"/>
    <p:sldId id="1249" r:id="rId19"/>
    <p:sldId id="1250" r:id="rId20"/>
    <p:sldId id="1248" r:id="rId21"/>
    <p:sldId id="1253" r:id="rId22"/>
    <p:sldId id="1251" r:id="rId23"/>
    <p:sldId id="1254" r:id="rId24"/>
    <p:sldId id="1252" r:id="rId25"/>
    <p:sldId id="1145" r:id="rId26"/>
    <p:sldId id="1161" r:id="rId27"/>
    <p:sldId id="1171" r:id="rId28"/>
    <p:sldId id="1162" r:id="rId29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119" userDrawn="1">
          <p15:clr>
            <a:srgbClr val="A4A3A4"/>
          </p15:clr>
        </p15:guide>
        <p15:guide id="3" orient="horz" pos="1480" userDrawn="1">
          <p15:clr>
            <a:srgbClr val="A4A3A4"/>
          </p15:clr>
        </p15:guide>
        <p15:guide id="4" orient="horz" pos="4156" userDrawn="1">
          <p15:clr>
            <a:srgbClr val="A4A3A4"/>
          </p15:clr>
        </p15:guide>
        <p15:guide id="5" orient="horz" pos="2840" userDrawn="1">
          <p15:clr>
            <a:srgbClr val="A4A3A4"/>
          </p15:clr>
        </p15:guide>
        <p15:guide id="6" orient="horz" pos="799" userDrawn="1">
          <p15:clr>
            <a:srgbClr val="A4A3A4"/>
          </p15:clr>
        </p15:guide>
        <p15:guide id="7" orient="horz" pos="3521" userDrawn="1">
          <p15:clr>
            <a:srgbClr val="A4A3A4"/>
          </p15:clr>
        </p15:guide>
        <p15:guide id="8" pos="3840" userDrawn="1">
          <p15:clr>
            <a:srgbClr val="A4A3A4"/>
          </p15:clr>
        </p15:guide>
        <p15:guide id="9" pos="2025" userDrawn="1">
          <p15:clr>
            <a:srgbClr val="A4A3A4"/>
          </p15:clr>
        </p15:guide>
        <p15:guide id="10" pos="7469" userDrawn="1">
          <p15:clr>
            <a:srgbClr val="A4A3A4"/>
          </p15:clr>
        </p15:guide>
        <p15:guide id="11" pos="5655" userDrawn="1">
          <p15:clr>
            <a:srgbClr val="A4A3A4"/>
          </p15:clr>
        </p15:guide>
        <p15:guide id="12" pos="21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dai" initials="f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202EE"/>
    <a:srgbClr val="0033CC"/>
    <a:srgbClr val="000099"/>
    <a:srgbClr val="990000"/>
    <a:srgbClr val="FF9900"/>
    <a:srgbClr val="FFFF00"/>
    <a:srgbClr val="006600"/>
    <a:srgbClr val="9966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54" autoAdjust="0"/>
    <p:restoredTop sz="81957" autoAdjust="0"/>
  </p:normalViewPr>
  <p:slideViewPr>
    <p:cSldViewPr>
      <p:cViewPr varScale="1">
        <p:scale>
          <a:sx n="106" d="100"/>
          <a:sy n="106" d="100"/>
        </p:scale>
        <p:origin x="1104" y="176"/>
      </p:cViewPr>
      <p:guideLst>
        <p:guide orient="horz" pos="2160"/>
        <p:guide orient="horz" pos="119"/>
        <p:guide orient="horz" pos="1480"/>
        <p:guide orient="horz" pos="4156"/>
        <p:guide orient="horz" pos="2840"/>
        <p:guide orient="horz" pos="799"/>
        <p:guide orient="horz" pos="3521"/>
        <p:guide pos="3840"/>
        <p:guide pos="2025"/>
        <p:guide pos="7469"/>
        <p:guide pos="5655"/>
        <p:guide pos="211"/>
      </p:guideLst>
    </p:cSldViewPr>
  </p:slideViewPr>
  <p:outlineViewPr>
    <p:cViewPr>
      <p:scale>
        <a:sx n="33" d="100"/>
        <a:sy n="33" d="100"/>
      </p:scale>
      <p:origin x="29" y="858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3688" y="2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1CA1D133-DF9A-4546-BC32-9BA5D9890E07}" type="datetimeFigureOut">
              <a:rPr lang="zh-CN" altLang="en-US"/>
              <a:pPr>
                <a:defRPr/>
              </a:pPr>
              <a:t>2022/4/13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89B42915-2935-458E-A579-AFBD3FBC3D0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226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C0AFA250-0359-41A6-9B6F-B6B13F56C968}" type="datetimeFigureOut">
              <a:rPr lang="zh-CN" altLang="en-US"/>
              <a:pPr>
                <a:defRPr/>
              </a:pPr>
              <a:t>2022/4/13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510409EE-1F5E-4DB5-BECA-DDA12FB5C92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86326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7F3858-74F2-47CF-B90C-2DDBD61B9D57}" type="slidenum">
              <a:rPr kumimoji="1" lang="zh-CN" alt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kumimoji="1" lang="en-US" altLang="zh-CN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244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7F3858-74F2-47CF-B90C-2DDBD61B9D57}" type="slidenum">
              <a:rPr kumimoji="1" lang="zh-CN" alt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kumimoji="1" lang="en-US" altLang="zh-CN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856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7F3858-74F2-47CF-B90C-2DDBD61B9D57}" type="slidenum">
              <a:rPr kumimoji="1" lang="zh-CN" alt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kumimoji="1" lang="en-US" altLang="zh-CN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738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7F3858-74F2-47CF-B90C-2DDBD61B9D57}" type="slidenum">
              <a:rPr kumimoji="1" lang="zh-CN" alt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kumimoji="1" lang="en-US" altLang="zh-CN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188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7F3858-74F2-47CF-B90C-2DDBD61B9D57}" type="slidenum">
              <a:rPr kumimoji="1" lang="zh-CN" alt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kumimoji="1" lang="en-US" altLang="zh-CN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909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一代</a:t>
            </a:r>
            <a:r>
              <a:rPr lang="zh-CN" altLang="en-US" dirty="0"/>
              <a:t>、二代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0409EE-1F5E-4DB5-BECA-DDA12FB5C92B}" type="slidenum">
              <a:rPr lang="zh-CN" altLang="en-US" smtClean="0"/>
              <a:pPr>
                <a:defRPr/>
              </a:pPr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882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刷题</a:t>
            </a:r>
            <a:r>
              <a:rPr lang="zh-CN" altLang="en-US" dirty="0"/>
              <a:t>、思维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0409EE-1F5E-4DB5-BECA-DDA12FB5C92B}" type="slidenum">
              <a:rPr lang="zh-CN" altLang="en-US" smtClean="0"/>
              <a:pPr>
                <a:defRPr/>
              </a:pPr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49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215218" y="2349500"/>
            <a:ext cx="5761567" cy="1043126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221194" y="4508500"/>
            <a:ext cx="5755591" cy="100876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32724-FD10-4A72-BDFD-B27D4C0890DF}" type="datetimeFigureOut">
              <a:rPr lang="zh-CN" altLang="en-US"/>
              <a:pPr>
                <a:defRPr/>
              </a:pPr>
              <a:t>2022/4/13</a:t>
            </a:fld>
            <a:endParaRPr lang="zh-CN" altLang="en-US" dirty="0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33304-23B8-4050-8FD4-F51F035CDD71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66898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9E9B4-F8BE-45B6-B08C-7191E9BA4C74}" type="datetimeFigureOut">
              <a:rPr lang="zh-CN" altLang="en-US"/>
              <a:pPr>
                <a:defRPr/>
              </a:pPr>
              <a:t>2022/4/13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64AB1-3A3D-4094-B448-07CA6C3E9645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2775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CCF6D-9F01-432E-A028-4C874F463449}" type="datetimeFigureOut">
              <a:rPr lang="zh-CN" altLang="en-US"/>
              <a:pPr>
                <a:defRPr/>
              </a:pPr>
              <a:t>2022/4/13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14C29-D25F-47B7-B33C-2544930698E1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55808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>
                <a:solidFill>
                  <a:srgbClr val="FF000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Rectangle 14"/>
          <p:cNvSpPr>
            <a:spLocks noChangeArrowheads="1"/>
          </p:cNvSpPr>
          <p:nvPr userDrawn="1"/>
        </p:nvSpPr>
        <p:spPr bwMode="auto">
          <a:xfrm flipV="1">
            <a:off x="624418" y="1214439"/>
            <a:ext cx="11262783" cy="53975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25000">
                <a:srgbClr val="01A78F"/>
              </a:gs>
              <a:gs pos="50000">
                <a:srgbClr val="FFFF00"/>
              </a:gs>
              <a:gs pos="75000">
                <a:srgbClr val="FF6633"/>
              </a:gs>
              <a:gs pos="100000">
                <a:srgbClr val="FF339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09D13-632C-4211-9321-01F2B307AB15}" type="datetimeFigureOut">
              <a:rPr lang="zh-CN" altLang="en-US"/>
              <a:pPr>
                <a:defRPr/>
              </a:pPr>
              <a:t>2022/4/13</a:t>
            </a:fld>
            <a:endParaRPr lang="zh-CN" altLang="en-US" dirty="0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53902-9632-4ADE-A52C-43F743FF03E8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63815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4434" y="4508500"/>
            <a:ext cx="11523133" cy="216058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34434" y="2326714"/>
            <a:ext cx="11523133" cy="218178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8713C-D651-483F-A59C-CBA35E735DAE}" type="datetimeFigureOut">
              <a:rPr lang="zh-CN" altLang="en-US"/>
              <a:pPr>
                <a:defRPr/>
              </a:pPr>
              <a:t>2022/4/13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C42C2-F96A-4D62-9B6D-D38CE742E4FE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3216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34433" y="1268414"/>
            <a:ext cx="5761567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15562" y="1280448"/>
            <a:ext cx="5742004" cy="53886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B303F-C235-45D7-B560-615C8BE5B07E}" type="datetimeFigureOut">
              <a:rPr lang="zh-CN" altLang="en-US"/>
              <a:pPr>
                <a:defRPr/>
              </a:pPr>
              <a:t>2022/4/13</a:t>
            </a:fld>
            <a:endParaRPr lang="zh-CN" altLang="en-US" dirty="0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0AD55-C319-44FB-9A5D-D14487C4E159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95669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34433" y="1268954"/>
            <a:ext cx="5761567" cy="5038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34434" y="1844825"/>
            <a:ext cx="5761567" cy="48242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10876" y="1268414"/>
            <a:ext cx="5746691" cy="5044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096001" y="1844824"/>
            <a:ext cx="5761567" cy="482426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0BD78-615C-42E5-A323-856A08359CE8}" type="datetimeFigureOut">
              <a:rPr lang="zh-CN" altLang="en-US"/>
              <a:pPr>
                <a:defRPr/>
              </a:pPr>
              <a:t>2022/4/13</a:t>
            </a:fld>
            <a:endParaRPr lang="zh-CN" altLang="en-US" dirty="0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B2D35-015B-4C3A-98D5-26A54CB48D3A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65059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FC0DD-A4DC-4183-AD2F-06005E142F51}" type="datetimeFigureOut">
              <a:rPr lang="zh-CN" altLang="en-US"/>
              <a:pPr>
                <a:defRPr/>
              </a:pPr>
              <a:t>2022/4/13</a:t>
            </a:fld>
            <a:endParaRPr lang="zh-CN" altLang="en-US" dirty="0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2C62A-D1D3-40B1-AA41-272F656B851E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26957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E3CD5-0358-4B07-AA9D-F51FDFEE5942}" type="datetimeFigureOut">
              <a:rPr lang="zh-CN" altLang="en-US"/>
              <a:pPr>
                <a:defRPr/>
              </a:pPr>
              <a:t>2022/4/13</a:t>
            </a:fld>
            <a:endParaRPr lang="zh-CN" altLang="en-US" dirty="0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1DB51-B0BC-429A-BBBD-F6D561DBBCA6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58902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7678" y="188913"/>
            <a:ext cx="2877540" cy="1079500"/>
          </a:xfrm>
          <a:solidFill>
            <a:schemeClr val="accent1"/>
          </a:solidFill>
          <a:effectLst/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15218" y="188914"/>
            <a:ext cx="8642349" cy="64801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34435" y="1282206"/>
            <a:ext cx="2880784" cy="5386882"/>
          </a:xfrm>
          <a:solidFill>
            <a:schemeClr val="accent1"/>
          </a:solidFill>
          <a:effectLst/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F5E32-0271-47BA-86B4-791D18225060}" type="datetimeFigureOut">
              <a:rPr lang="zh-CN" altLang="en-US"/>
              <a:pPr>
                <a:defRPr/>
              </a:pPr>
              <a:t>2022/4/13</a:t>
            </a:fld>
            <a:endParaRPr lang="zh-CN" altLang="en-US" dirty="0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BF91F-FEE3-472D-BF2B-E796CEC6FFD0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64726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91C4C-2283-4416-85B2-9319499E14F3}" type="datetimeFigureOut">
              <a:rPr lang="zh-CN" altLang="en-US"/>
              <a:pPr>
                <a:defRPr/>
              </a:pPr>
              <a:t>2022/4/13</a:t>
            </a:fld>
            <a:endParaRPr lang="zh-CN" altLang="en-US" dirty="0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C1C38-7B56-4D9E-9C2B-8C59DC0BF235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97082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334434" y="188913"/>
            <a:ext cx="1152313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334434" y="1268414"/>
            <a:ext cx="11523133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3215218" y="6669088"/>
            <a:ext cx="2880783" cy="176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4545A41-D8A8-4AC4-9808-1A4D8E9D7057}" type="datetimeFigureOut">
              <a:rPr lang="zh-CN" altLang="en-US"/>
              <a:pPr>
                <a:defRPr/>
              </a:pPr>
              <a:t>2022/4/13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96000" y="6669088"/>
            <a:ext cx="2880784" cy="188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784" y="6669088"/>
            <a:ext cx="3215216" cy="188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8649267-2A5A-4AEF-B2E1-09C8DF9D71B5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  <p:grpSp>
        <p:nvGrpSpPr>
          <p:cNvPr id="1031" name="组合 6"/>
          <p:cNvGrpSpPr>
            <a:grpSpLocks/>
          </p:cNvGrpSpPr>
          <p:nvPr/>
        </p:nvGrpSpPr>
        <p:grpSpPr bwMode="auto">
          <a:xfrm>
            <a:off x="9647767" y="6381751"/>
            <a:ext cx="2497667" cy="404813"/>
            <a:chOff x="6084168" y="6350588"/>
            <a:chExt cx="2209800" cy="507412"/>
          </a:xfrm>
        </p:grpSpPr>
        <p:pic>
          <p:nvPicPr>
            <p:cNvPr id="1032" name="Picture 20" descr="D:\计算所\PPT的模板\logo.gif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6350588"/>
              <a:ext cx="609600" cy="507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26" descr="D:\计算所\PPT的模板\logo－zi.gif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6168" y="6350588"/>
              <a:ext cx="1447800" cy="315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" name="Picture 27" descr="D:\计算所\PPT的模板\logo－Y-H-1.gif"/>
            <p:cNvPicPr>
              <a:picLocks noChangeAspect="1" noChangeArrowheads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846168" y="6731588"/>
              <a:ext cx="1447800" cy="7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9" descr="C:\Users\maxiaying\Desktop\截图06.png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367" y="253778"/>
            <a:ext cx="192828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Helvetica" pitchFamily="2" charset="0"/>
          <a:ea typeface="微软雅黑" pitchFamily="34" charset="-122"/>
          <a:cs typeface="Helvetica" pitchFamily="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itchFamily="34" charset="-122"/>
          <a:ea typeface="微软雅黑" pitchFamily="34" charset="-122"/>
          <a:cs typeface="微软雅黑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itchFamily="34" charset="-122"/>
          <a:ea typeface="微软雅黑" pitchFamily="34" charset="-122"/>
          <a:cs typeface="微软雅黑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itchFamily="34" charset="-122"/>
          <a:ea typeface="微软雅黑" pitchFamily="34" charset="-122"/>
          <a:cs typeface="微软雅黑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itchFamily="34" charset="-122"/>
          <a:ea typeface="微软雅黑" pitchFamily="34" charset="-122"/>
          <a:cs typeface="微软雅黑" pitchFamily="34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itchFamily="34" charset="-122"/>
          <a:ea typeface="微软雅黑" pitchFamily="34" charset="-122"/>
          <a:cs typeface="微软雅黑" pitchFamily="34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itchFamily="34" charset="-122"/>
          <a:ea typeface="微软雅黑" pitchFamily="34" charset="-122"/>
          <a:cs typeface="微软雅黑" pitchFamily="34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itchFamily="34" charset="-122"/>
          <a:ea typeface="微软雅黑" pitchFamily="34" charset="-122"/>
          <a:cs typeface="微软雅黑" pitchFamily="34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itchFamily="34" charset="-122"/>
          <a:ea typeface="微软雅黑" pitchFamily="34" charset="-122"/>
          <a:cs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Helvetica" pitchFamily="2" charset="0"/>
          <a:ea typeface="微软雅黑" pitchFamily="34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Helvetica" pitchFamily="2" charset="0"/>
          <a:ea typeface="微软雅黑" pitchFamily="34" charset="-122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Helvetica" pitchFamily="2" charset="0"/>
          <a:ea typeface="微软雅黑" pitchFamily="34" charset="-122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Helvetica" pitchFamily="2" charset="0"/>
          <a:ea typeface="微软雅黑" pitchFamily="34" charset="-122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Helvetica" pitchFamily="2" charset="0"/>
          <a:ea typeface="微软雅黑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15480" y="2751367"/>
            <a:ext cx="9657258" cy="936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lnSpc>
                <a:spcPts val="5200"/>
              </a:lnSpc>
            </a:pPr>
            <a:r>
              <a:rPr lang="zh-CN" altLang="en-US" sz="4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布丰投针估计</a:t>
            </a:r>
            <a:r>
              <a:rPr lang="en-US" altLang="zh-CN" sz="4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π</a:t>
            </a:r>
          </a:p>
          <a:p>
            <a:pPr algn="ctr">
              <a:lnSpc>
                <a:spcPts val="5200"/>
              </a:lnSpc>
            </a:pPr>
            <a:endParaRPr lang="en-US" alt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5200"/>
              </a:lnSpc>
            </a:pPr>
            <a:endParaRPr lang="en-US" altLang="zh-CN" sz="4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172" name="直接连接符 5"/>
          <p:cNvCxnSpPr>
            <a:cxnSpLocks noChangeShapeType="1"/>
          </p:cNvCxnSpPr>
          <p:nvPr/>
        </p:nvCxnSpPr>
        <p:spPr bwMode="auto">
          <a:xfrm>
            <a:off x="1199456" y="2564904"/>
            <a:ext cx="9873282" cy="0"/>
          </a:xfrm>
          <a:prstGeom prst="line">
            <a:avLst/>
          </a:prstGeom>
          <a:noFill/>
          <a:ln w="57150" cmpd="dbl" algn="ctr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DD707135-A013-CB43-8085-9C0C1F240A0A}"/>
              </a:ext>
            </a:extLst>
          </p:cNvPr>
          <p:cNvSpPr/>
          <p:nvPr/>
        </p:nvSpPr>
        <p:spPr>
          <a:xfrm>
            <a:off x="2560556" y="3151370"/>
            <a:ext cx="6776170" cy="2011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200"/>
              </a:lnSpc>
            </a:pPr>
            <a:r>
              <a:rPr lang="zh-CN" altLang="en-US" sz="2800" b="1" dirty="0">
                <a:solidFill>
                  <a:srgbClr val="0202E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卜东波</a:t>
            </a:r>
            <a:endParaRPr lang="en-US" altLang="zh-CN" sz="2800" b="1" dirty="0">
              <a:solidFill>
                <a:srgbClr val="0202E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5200"/>
              </a:lnSpc>
            </a:pPr>
            <a:r>
              <a:rPr lang="zh-CN" altLang="en-US" sz="2800" b="1" dirty="0">
                <a:solidFill>
                  <a:srgbClr val="0202E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</a:t>
            </a:r>
            <a:r>
              <a:rPr lang="en-US" altLang="zh-CN" sz="2800" b="1" dirty="0">
                <a:solidFill>
                  <a:srgbClr val="0202E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SIGMA</a:t>
            </a:r>
            <a:r>
              <a:rPr lang="zh-CN" altLang="en-US" sz="2800" b="1" dirty="0">
                <a:solidFill>
                  <a:srgbClr val="0202E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数学特别兴趣组</a:t>
            </a:r>
            <a:endParaRPr lang="en-US" altLang="zh-CN" sz="2800" b="1" dirty="0">
              <a:solidFill>
                <a:srgbClr val="0202E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5200"/>
              </a:lnSpc>
            </a:pPr>
            <a:endParaRPr lang="en-US" altLang="zh-CN" sz="2800" b="1" dirty="0">
              <a:solidFill>
                <a:srgbClr val="0202E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0D1D6B-51D9-8D4B-8C5F-B1E6A548B12E}"/>
              </a:ext>
            </a:extLst>
          </p:cNvPr>
          <p:cNvSpPr/>
          <p:nvPr/>
        </p:nvSpPr>
        <p:spPr>
          <a:xfrm>
            <a:off x="2543225" y="4797152"/>
            <a:ext cx="6776170" cy="2011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200"/>
              </a:lnSpc>
            </a:pPr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中科院计算所</a:t>
            </a:r>
            <a:endParaRPr lang="en-US" altLang="zh-CN" sz="28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5200"/>
              </a:lnSpc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2022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18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 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@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中科启元学校</a:t>
            </a:r>
          </a:p>
          <a:p>
            <a:pPr algn="ctr">
              <a:lnSpc>
                <a:spcPts val="5200"/>
              </a:lnSpc>
            </a:pPr>
            <a:endParaRPr lang="en-US" altLang="zh-CN" sz="28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12B321-5925-6546-A859-28263777B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5321" y="2977151"/>
            <a:ext cx="1894994" cy="1894994"/>
          </a:xfrm>
          <a:prstGeom prst="rect">
            <a:avLst/>
          </a:prstGeom>
        </p:spPr>
      </p:pic>
      <p:pic>
        <p:nvPicPr>
          <p:cNvPr id="9220" name="Picture 4" descr="中国科学院计算技术研究所- 知乎">
            <a:extLst>
              <a:ext uri="{FF2B5EF4-FFF2-40B4-BE49-F238E27FC236}">
                <a16:creationId xmlns:a16="http://schemas.microsoft.com/office/drawing/2014/main" id="{15DB92A8-C47E-C343-9B38-EA96A5C64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2799698"/>
            <a:ext cx="2038706" cy="203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20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1"/>
    </mc:Choice>
    <mc:Fallback xmlns="">
      <p:transition spd="slow" advTm="754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C158F-0C10-7B4F-935A-8942E567A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54" y="160403"/>
            <a:ext cx="11523133" cy="1079500"/>
          </a:xfrm>
        </p:spPr>
        <p:txBody>
          <a:bodyPr/>
          <a:lstStyle/>
          <a:p>
            <a:r>
              <a:rPr lang="en-US" dirty="0" err="1"/>
              <a:t>动手练</a:t>
            </a:r>
            <a:r>
              <a:rPr lang="zh-CN" altLang="en-US" dirty="0"/>
              <a:t>：</a:t>
            </a:r>
            <a:r>
              <a:rPr lang="en-US" dirty="0" err="1">
                <a:solidFill>
                  <a:srgbClr val="0000FF"/>
                </a:solidFill>
              </a:rPr>
              <a:t>启元的小朋友来延续一下历史吧</a:t>
            </a:r>
            <a:r>
              <a:rPr lang="zh-CN" altLang="en-US" dirty="0">
                <a:solidFill>
                  <a:srgbClr val="0000FF"/>
                </a:solidFill>
              </a:rPr>
              <a:t>！</a:t>
            </a:r>
            <a:endParaRPr lang="en-US" dirty="0">
              <a:solidFill>
                <a:srgbClr val="0000FF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C49DDB3-3843-AA47-A229-DAFDC11003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887945"/>
              </p:ext>
            </p:extLst>
          </p:nvPr>
        </p:nvGraphicFramePr>
        <p:xfrm>
          <a:off x="791689" y="1340768"/>
          <a:ext cx="10608622" cy="50206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47385">
                  <a:extLst>
                    <a:ext uri="{9D8B030D-6E8A-4147-A177-3AD203B41FA5}">
                      <a16:colId xmlns:a16="http://schemas.microsoft.com/office/drawing/2014/main" val="2538131158"/>
                    </a:ext>
                  </a:extLst>
                </a:gridCol>
                <a:gridCol w="1484729">
                  <a:extLst>
                    <a:ext uri="{9D8B030D-6E8A-4147-A177-3AD203B41FA5}">
                      <a16:colId xmlns:a16="http://schemas.microsoft.com/office/drawing/2014/main" val="4186798181"/>
                    </a:ext>
                  </a:extLst>
                </a:gridCol>
                <a:gridCol w="2333358">
                  <a:extLst>
                    <a:ext uri="{9D8B030D-6E8A-4147-A177-3AD203B41FA5}">
                      <a16:colId xmlns:a16="http://schemas.microsoft.com/office/drawing/2014/main" val="2170744869"/>
                    </a:ext>
                  </a:extLst>
                </a:gridCol>
                <a:gridCol w="1909792">
                  <a:extLst>
                    <a:ext uri="{9D8B030D-6E8A-4147-A177-3AD203B41FA5}">
                      <a16:colId xmlns:a16="http://schemas.microsoft.com/office/drawing/2014/main" val="2000801247"/>
                    </a:ext>
                  </a:extLst>
                </a:gridCol>
                <a:gridCol w="2333358">
                  <a:extLst>
                    <a:ext uri="{9D8B030D-6E8A-4147-A177-3AD203B41FA5}">
                      <a16:colId xmlns:a16="http://schemas.microsoft.com/office/drawing/2014/main" val="1484641735"/>
                    </a:ext>
                  </a:extLst>
                </a:gridCol>
              </a:tblGrid>
              <a:tr h="623712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</a:pPr>
                      <a:r>
                        <a:rPr lang="zh-CN" sz="2400" dirty="0">
                          <a:effectLst/>
                        </a:rPr>
                        <a:t>做实验者</a:t>
                      </a:r>
                      <a:endParaRPr lang="en-C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</a:pPr>
                      <a:r>
                        <a:rPr lang="zh-CN" sz="2400">
                          <a:effectLst/>
                        </a:rPr>
                        <a:t>年代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</a:pPr>
                      <a:r>
                        <a:rPr lang="zh-CN" sz="2400">
                          <a:effectLst/>
                        </a:rPr>
                        <a:t>投了几次针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</a:pPr>
                      <a:r>
                        <a:rPr lang="zh-CN" sz="2400">
                          <a:effectLst/>
                        </a:rPr>
                        <a:t>碰线次数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</a:pPr>
                      <a:r>
                        <a:rPr lang="zh-CN" sz="2400">
                          <a:effectLst/>
                        </a:rPr>
                        <a:t>估计出的π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2677889"/>
                  </a:ext>
                </a:extLst>
              </a:tr>
              <a:tr h="628129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</a:pPr>
                      <a:r>
                        <a:rPr lang="en-US" sz="2400">
                          <a:effectLst/>
                        </a:rPr>
                        <a:t>Wolf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US" sz="2400">
                          <a:effectLst/>
                        </a:rPr>
                        <a:t>1850</a:t>
                      </a:r>
                      <a:r>
                        <a:rPr lang="zh-CN" sz="2400">
                          <a:effectLst/>
                        </a:rPr>
                        <a:t>年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US" sz="2400">
                          <a:effectLst/>
                        </a:rPr>
                        <a:t>5000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US" sz="2400">
                          <a:effectLst/>
                        </a:rPr>
                        <a:t>2532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US" sz="2400">
                          <a:effectLst/>
                        </a:rPr>
                        <a:t>3.1596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5720112"/>
                  </a:ext>
                </a:extLst>
              </a:tr>
              <a:tr h="628129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</a:pPr>
                      <a:r>
                        <a:rPr lang="en-US" sz="2400">
                          <a:effectLst/>
                        </a:rPr>
                        <a:t>Smith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US" sz="2400" dirty="0">
                          <a:effectLst/>
                        </a:rPr>
                        <a:t>1855</a:t>
                      </a:r>
                      <a:r>
                        <a:rPr lang="zh-CN" sz="2400" dirty="0">
                          <a:effectLst/>
                        </a:rPr>
                        <a:t>年</a:t>
                      </a:r>
                      <a:endParaRPr lang="en-C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US" sz="2400">
                          <a:effectLst/>
                        </a:rPr>
                        <a:t>3204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US" sz="2400">
                          <a:effectLst/>
                        </a:rPr>
                        <a:t>1218.5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US" sz="2400">
                          <a:effectLst/>
                        </a:rPr>
                        <a:t>3.1554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7622108"/>
                  </a:ext>
                </a:extLst>
              </a:tr>
              <a:tr h="628129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</a:pPr>
                      <a:r>
                        <a:rPr lang="en-US" sz="2400">
                          <a:effectLst/>
                        </a:rPr>
                        <a:t>C. De Morgan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US" sz="2400">
                          <a:effectLst/>
                        </a:rPr>
                        <a:t>1860</a:t>
                      </a:r>
                      <a:r>
                        <a:rPr lang="zh-CN" sz="2400">
                          <a:effectLst/>
                        </a:rPr>
                        <a:t>年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US" sz="2400" dirty="0">
                          <a:effectLst/>
                        </a:rPr>
                        <a:t>600</a:t>
                      </a:r>
                      <a:endParaRPr lang="en-C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US" sz="2400">
                          <a:effectLst/>
                        </a:rPr>
                        <a:t>382.5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US" sz="2400">
                          <a:effectLst/>
                        </a:rPr>
                        <a:t>3.137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378640"/>
                  </a:ext>
                </a:extLst>
              </a:tr>
              <a:tr h="628129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</a:pPr>
                      <a:r>
                        <a:rPr lang="en-US" sz="2400">
                          <a:effectLst/>
                        </a:rPr>
                        <a:t>Fox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US" sz="2400">
                          <a:effectLst/>
                        </a:rPr>
                        <a:t>1884</a:t>
                      </a:r>
                      <a:r>
                        <a:rPr lang="zh-CN" sz="2400">
                          <a:effectLst/>
                        </a:rPr>
                        <a:t>年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US" sz="2400" dirty="0">
                          <a:effectLst/>
                        </a:rPr>
                        <a:t>1030</a:t>
                      </a:r>
                      <a:endParaRPr lang="en-C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US" sz="2400">
                          <a:effectLst/>
                        </a:rPr>
                        <a:t>489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US" sz="2400">
                          <a:effectLst/>
                        </a:rPr>
                        <a:t>3.1595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4744180"/>
                  </a:ext>
                </a:extLst>
              </a:tr>
              <a:tr h="628129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</a:pPr>
                      <a:r>
                        <a:rPr lang="en-US" sz="2400">
                          <a:effectLst/>
                        </a:rPr>
                        <a:t>Lazzerini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US" sz="2400">
                          <a:effectLst/>
                        </a:rPr>
                        <a:t>1901</a:t>
                      </a:r>
                      <a:r>
                        <a:rPr lang="zh-CN" sz="2400">
                          <a:effectLst/>
                        </a:rPr>
                        <a:t>年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US" sz="2400">
                          <a:effectLst/>
                        </a:rPr>
                        <a:t>3408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US" sz="2400" dirty="0">
                          <a:effectLst/>
                        </a:rPr>
                        <a:t>1808</a:t>
                      </a:r>
                      <a:endParaRPr lang="en-C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US" sz="2400">
                          <a:effectLst/>
                        </a:rPr>
                        <a:t>3.1415929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3753147"/>
                  </a:ext>
                </a:extLst>
              </a:tr>
              <a:tr h="628129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</a:pPr>
                      <a:r>
                        <a:rPr lang="en-US" sz="2400" dirty="0">
                          <a:effectLst/>
                        </a:rPr>
                        <a:t>Reina</a:t>
                      </a:r>
                      <a:endParaRPr lang="en-C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US" sz="2400" dirty="0">
                          <a:effectLst/>
                        </a:rPr>
                        <a:t>1925</a:t>
                      </a:r>
                      <a:r>
                        <a:rPr lang="zh-CN" sz="2400" dirty="0">
                          <a:effectLst/>
                        </a:rPr>
                        <a:t>年</a:t>
                      </a:r>
                      <a:endParaRPr lang="en-C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US" sz="2400" dirty="0">
                          <a:effectLst/>
                        </a:rPr>
                        <a:t>2520</a:t>
                      </a:r>
                      <a:endParaRPr lang="en-C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US" sz="2400" dirty="0">
                          <a:effectLst/>
                        </a:rPr>
                        <a:t>859</a:t>
                      </a:r>
                      <a:endParaRPr lang="en-C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US" sz="2400" dirty="0">
                          <a:effectLst/>
                        </a:rPr>
                        <a:t>3.1795</a:t>
                      </a:r>
                      <a:endParaRPr lang="en-C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2376412"/>
                  </a:ext>
                </a:extLst>
              </a:tr>
              <a:tr h="628129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</a:pP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</a:rPr>
                        <a:t>中科启元</a:t>
                      </a:r>
                      <a:endParaRPr lang="en-CN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US" altLang="zh-CN" sz="2400" dirty="0">
                          <a:solidFill>
                            <a:srgbClr val="FF0000"/>
                          </a:solidFill>
                          <a:effectLst/>
                        </a:rPr>
                        <a:t>2022</a:t>
                      </a:r>
                      <a:r>
                        <a:rPr lang="zh-CN" sz="2400" dirty="0">
                          <a:solidFill>
                            <a:srgbClr val="FF0000"/>
                          </a:solidFill>
                          <a:effectLst/>
                        </a:rPr>
                        <a:t>年</a:t>
                      </a:r>
                      <a:endParaRPr lang="en-CN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CN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y</a:t>
                      </a:r>
                      <a:endParaRPr lang="en-CN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2*x/y</a:t>
                      </a:r>
                      <a:endParaRPr lang="en-CN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56639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8383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C158F-0C10-7B4F-935A-8942E567A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54" y="160403"/>
            <a:ext cx="11523133" cy="1079500"/>
          </a:xfrm>
        </p:spPr>
        <p:txBody>
          <a:bodyPr/>
          <a:lstStyle/>
          <a:p>
            <a:r>
              <a:rPr lang="en-CN" dirty="0">
                <a:solidFill>
                  <a:srgbClr val="0000FF"/>
                </a:solidFill>
              </a:rPr>
              <a:t>SIGMA数学特别兴趣组写程序</a:t>
            </a:r>
            <a:r>
              <a:rPr lang="zh-CN" altLang="en-US" dirty="0">
                <a:solidFill>
                  <a:srgbClr val="0000FF"/>
                </a:solidFill>
              </a:rPr>
              <a:t>模拟投针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78F3F4-A998-4F48-8F36-CA0288D75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48221"/>
            <a:ext cx="6840760" cy="514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27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C158F-0C10-7B4F-935A-8942E567A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54" y="160403"/>
            <a:ext cx="11523133" cy="1079500"/>
          </a:xfrm>
        </p:spPr>
        <p:txBody>
          <a:bodyPr/>
          <a:lstStyle/>
          <a:p>
            <a:r>
              <a:rPr lang="en-CN" dirty="0">
                <a:solidFill>
                  <a:srgbClr val="0000FF"/>
                </a:solidFill>
              </a:rPr>
              <a:t>SIGMA数学特别兴趣组</a:t>
            </a:r>
            <a:r>
              <a:rPr lang="zh-CN" altLang="en-US" dirty="0">
                <a:solidFill>
                  <a:srgbClr val="0000FF"/>
                </a:solidFill>
              </a:rPr>
              <a:t>的估算结果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56A087-8818-1642-99C7-C2934A801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45" y="1772816"/>
            <a:ext cx="10753194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521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15480" y="2505381"/>
            <a:ext cx="9688785" cy="936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lnSpc>
                <a:spcPts val="5200"/>
              </a:lnSpc>
            </a:pP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布丰投针法揭秘：</a:t>
            </a:r>
            <a:r>
              <a:rPr lang="zh-CN" altLang="en-US" sz="3600" b="1" dirty="0">
                <a:solidFill>
                  <a:srgbClr val="0202E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没有圆，那</a:t>
            </a:r>
            <a:r>
              <a:rPr lang="en-US" altLang="zh-CN" sz="3600" b="1" dirty="0">
                <a:solidFill>
                  <a:srgbClr val="0202E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π</a:t>
            </a:r>
            <a:r>
              <a:rPr lang="zh-CN" altLang="en-US" sz="3600" b="1" dirty="0">
                <a:solidFill>
                  <a:srgbClr val="0202E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从哪里来的呢？</a:t>
            </a:r>
          </a:p>
        </p:txBody>
      </p:sp>
    </p:spTree>
    <p:extLst>
      <p:ext uri="{BB962C8B-B14F-4D97-AF65-F5344CB8AC3E}">
        <p14:creationId xmlns:p14="http://schemas.microsoft.com/office/powerpoint/2010/main" val="385072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1"/>
    </mc:Choice>
    <mc:Fallback xmlns="">
      <p:transition spd="slow" advTm="754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C158F-0C10-7B4F-935A-8942E567A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54" y="160403"/>
            <a:ext cx="11523133" cy="1079500"/>
          </a:xfrm>
        </p:spPr>
        <p:txBody>
          <a:bodyPr/>
          <a:lstStyle/>
          <a:p>
            <a:r>
              <a:rPr lang="zh-CN" altLang="en-US" dirty="0"/>
              <a:t>揭秘的第一步：</a:t>
            </a:r>
            <a:r>
              <a:rPr lang="zh-CN" altLang="en-US" dirty="0">
                <a:solidFill>
                  <a:srgbClr val="0202EE"/>
                </a:solidFill>
              </a:rPr>
              <a:t>没有圆，咱们硬造一个圆！</a:t>
            </a:r>
            <a:endParaRPr lang="en-US" dirty="0">
              <a:solidFill>
                <a:srgbClr val="0202EE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74F87A-EB3B-284B-B823-CCFD575E8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4422764"/>
            <a:ext cx="11523133" cy="381677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冯</a:t>
            </a:r>
            <a:r>
              <a:rPr 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•</a:t>
            </a:r>
            <a:r>
              <a:rPr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诺依曼：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一看到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π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，就问“圆在哪里？”</a:t>
            </a:r>
            <a:endPara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没有圆怎么办？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硬造一个圆来试试看！</a:t>
            </a:r>
            <a:endParaRPr lang="en-CN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F0000"/>
                </a:solidFill>
              </a:rPr>
              <a:t>方法：</a:t>
            </a:r>
            <a:r>
              <a:rPr lang="zh-CN" altLang="en-US" b="1" dirty="0"/>
              <a:t>拿一个圆环，直径等于间距，扔，数数几次碰线</a:t>
            </a:r>
            <a:endParaRPr lang="en-US" altLang="zh-CN" b="1" dirty="0"/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F0000"/>
                </a:solidFill>
              </a:rPr>
              <a:t>观察：</a:t>
            </a:r>
            <a:r>
              <a:rPr lang="zh-CN" altLang="en-US" b="1" dirty="0">
                <a:solidFill>
                  <a:srgbClr val="0000FF"/>
                </a:solidFill>
              </a:rPr>
              <a:t>每扔</a:t>
            </a:r>
            <a:r>
              <a:rPr lang="en-US" altLang="zh-CN" b="1" dirty="0">
                <a:solidFill>
                  <a:srgbClr val="0000FF"/>
                </a:solidFill>
              </a:rPr>
              <a:t>10</a:t>
            </a:r>
            <a:r>
              <a:rPr lang="zh-CN" altLang="en-US" b="1" dirty="0">
                <a:solidFill>
                  <a:srgbClr val="0000FF"/>
                </a:solidFill>
              </a:rPr>
              <a:t>次，碰线  ？ 次</a:t>
            </a:r>
            <a:endParaRPr lang="en-US" altLang="zh-CN" b="1" dirty="0">
              <a:solidFill>
                <a:srgbClr val="0000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762DB4-CE8D-B347-B06B-DE7072A3B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588" y="1412776"/>
            <a:ext cx="7416824" cy="283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088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C158F-0C10-7B4F-935A-8942E567A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54" y="160403"/>
            <a:ext cx="11523133" cy="1079500"/>
          </a:xfrm>
        </p:spPr>
        <p:txBody>
          <a:bodyPr/>
          <a:lstStyle/>
          <a:p>
            <a:r>
              <a:rPr lang="zh-CN" altLang="en-US" dirty="0"/>
              <a:t>揭秘的第一步：</a:t>
            </a:r>
            <a:r>
              <a:rPr lang="zh-CN" altLang="en-US" dirty="0">
                <a:solidFill>
                  <a:srgbClr val="0202EE"/>
                </a:solidFill>
              </a:rPr>
              <a:t>没有圆，咱们硬造一个圆！</a:t>
            </a:r>
            <a:endParaRPr lang="en-US" dirty="0">
              <a:solidFill>
                <a:srgbClr val="0202EE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74F87A-EB3B-284B-B823-CCFD575E8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4422764"/>
            <a:ext cx="11523133" cy="381677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冯</a:t>
            </a:r>
            <a:r>
              <a:rPr 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•</a:t>
            </a:r>
            <a:r>
              <a:rPr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诺依曼：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一看到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π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，就问“圆在哪里？”</a:t>
            </a:r>
            <a:endPara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没有圆怎么办？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硬造一个圆来试试看！</a:t>
            </a:r>
            <a:endParaRPr lang="en-CN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F0000"/>
                </a:solidFill>
              </a:rPr>
              <a:t>方法：</a:t>
            </a:r>
            <a:r>
              <a:rPr lang="zh-CN" altLang="en-US" b="1" dirty="0"/>
              <a:t>拿一个圆环，直径等于间距，扔，数数几次碰线</a:t>
            </a:r>
            <a:endParaRPr lang="en-US" altLang="zh-CN" b="1" dirty="0"/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F0000"/>
                </a:solidFill>
              </a:rPr>
              <a:t>观察：</a:t>
            </a:r>
            <a:r>
              <a:rPr lang="zh-CN" altLang="en-US" b="1" dirty="0">
                <a:solidFill>
                  <a:srgbClr val="0000FF"/>
                </a:solidFill>
              </a:rPr>
              <a:t>每扔</a:t>
            </a:r>
            <a:r>
              <a:rPr lang="en-US" altLang="zh-CN" b="1" dirty="0">
                <a:solidFill>
                  <a:srgbClr val="0000FF"/>
                </a:solidFill>
              </a:rPr>
              <a:t>10</a:t>
            </a:r>
            <a:r>
              <a:rPr lang="zh-CN" altLang="en-US" b="1" dirty="0">
                <a:solidFill>
                  <a:srgbClr val="0000FF"/>
                </a:solidFill>
              </a:rPr>
              <a:t>次，碰线 </a:t>
            </a:r>
            <a:r>
              <a:rPr lang="en-US" altLang="zh-CN" b="1" dirty="0">
                <a:solidFill>
                  <a:srgbClr val="0000FF"/>
                </a:solidFill>
              </a:rPr>
              <a:t>20</a:t>
            </a:r>
            <a:r>
              <a:rPr lang="zh-CN" altLang="en-US" b="1" dirty="0">
                <a:solidFill>
                  <a:srgbClr val="0000FF"/>
                </a:solidFill>
              </a:rPr>
              <a:t> 次（而且精确是</a:t>
            </a:r>
            <a:r>
              <a:rPr lang="en-US" altLang="zh-CN" b="1" dirty="0">
                <a:solidFill>
                  <a:srgbClr val="0000FF"/>
                </a:solidFill>
              </a:rPr>
              <a:t>20</a:t>
            </a:r>
            <a:r>
              <a:rPr lang="zh-CN" altLang="en-US" b="1" dirty="0">
                <a:solidFill>
                  <a:srgbClr val="0000FF"/>
                </a:solidFill>
              </a:rPr>
              <a:t>次）</a:t>
            </a:r>
            <a:endParaRPr lang="en-US" altLang="zh-CN" b="1" dirty="0">
              <a:solidFill>
                <a:srgbClr val="0000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762DB4-CE8D-B347-B06B-DE7072A3B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588" y="1412776"/>
            <a:ext cx="7416824" cy="283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38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C158F-0C10-7B4F-935A-8942E567A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54" y="160403"/>
            <a:ext cx="11523133" cy="1079500"/>
          </a:xfrm>
        </p:spPr>
        <p:txBody>
          <a:bodyPr/>
          <a:lstStyle/>
          <a:p>
            <a:r>
              <a:rPr lang="zh-CN" altLang="en-US" dirty="0"/>
              <a:t>揭秘的第二步：</a:t>
            </a:r>
            <a:r>
              <a:rPr lang="zh-CN" altLang="en-US" dirty="0">
                <a:solidFill>
                  <a:srgbClr val="0202EE"/>
                </a:solidFill>
              </a:rPr>
              <a:t>把圆环取直，扔</a:t>
            </a:r>
            <a:endParaRPr lang="en-US" dirty="0">
              <a:solidFill>
                <a:srgbClr val="0202EE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74F87A-EB3B-284B-B823-CCFD575E8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916" y="4221088"/>
            <a:ext cx="11523133" cy="381677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zh-CN" altLang="en-CN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情况</a:t>
            </a:r>
            <a:r>
              <a:rPr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有些复杂了：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可能碰线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0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次、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次、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次、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次</a:t>
            </a:r>
            <a:endPara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F0000"/>
                </a:solidFill>
              </a:rPr>
              <a:t>观察：</a:t>
            </a:r>
            <a:r>
              <a:rPr lang="zh-CN" altLang="en-US" b="1" dirty="0">
                <a:solidFill>
                  <a:srgbClr val="0000FF"/>
                </a:solidFill>
              </a:rPr>
              <a:t>每扔</a:t>
            </a:r>
            <a:r>
              <a:rPr lang="en-US" altLang="zh-CN" b="1" dirty="0">
                <a:solidFill>
                  <a:srgbClr val="0000FF"/>
                </a:solidFill>
              </a:rPr>
              <a:t>10</a:t>
            </a:r>
            <a:r>
              <a:rPr lang="zh-CN" altLang="en-US" b="1" dirty="0">
                <a:solidFill>
                  <a:srgbClr val="0000FF"/>
                </a:solidFill>
              </a:rPr>
              <a:t>次，平均碰线 ？ 次</a:t>
            </a:r>
            <a:endParaRPr lang="en-US" altLang="zh-CN" b="1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51B1FB-F3B3-8A42-AD2C-A3AB51E863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54" y="1700808"/>
            <a:ext cx="10490894" cy="188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32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C158F-0C10-7B4F-935A-8942E567A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54" y="160403"/>
            <a:ext cx="11523133" cy="1079500"/>
          </a:xfrm>
        </p:spPr>
        <p:txBody>
          <a:bodyPr/>
          <a:lstStyle/>
          <a:p>
            <a:r>
              <a:rPr lang="zh-CN" altLang="en-US" dirty="0"/>
              <a:t>揭秘的第三步：</a:t>
            </a:r>
            <a:r>
              <a:rPr lang="zh-CN" altLang="en-US" dirty="0">
                <a:solidFill>
                  <a:srgbClr val="0202EE"/>
                </a:solidFill>
              </a:rPr>
              <a:t>碰线次数和针形状有关系吗？</a:t>
            </a:r>
            <a:endParaRPr lang="en-US" dirty="0">
              <a:solidFill>
                <a:srgbClr val="0202EE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74F87A-EB3B-284B-B823-CCFD575E8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916" y="4789212"/>
            <a:ext cx="11523133" cy="381677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方法：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扔拐弯针试试看，和直针对比（弯针直针一样长）</a:t>
            </a:r>
            <a:endPara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F0000"/>
                </a:solidFill>
              </a:rPr>
              <a:t>观察：</a:t>
            </a:r>
            <a:r>
              <a:rPr lang="zh-CN" altLang="en-US" b="1" dirty="0"/>
              <a:t>每扔</a:t>
            </a:r>
            <a:r>
              <a:rPr lang="en-US" altLang="zh-CN" b="1" dirty="0"/>
              <a:t>10</a:t>
            </a:r>
            <a:r>
              <a:rPr lang="zh-CN" altLang="en-US" b="1" dirty="0"/>
              <a:t>次，弯针平均碰线 ？ 次，直针平均碰线 ？ 次</a:t>
            </a:r>
            <a:endParaRPr lang="en-US" altLang="zh-CN" b="1" dirty="0"/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F0000"/>
                </a:solidFill>
              </a:rPr>
              <a:t>结论：</a:t>
            </a:r>
            <a:r>
              <a:rPr lang="zh-CN" altLang="en-US" b="1" dirty="0">
                <a:solidFill>
                  <a:srgbClr val="0000FF"/>
                </a:solidFill>
              </a:rPr>
              <a:t>碰线次数和针的形状有关吗？</a:t>
            </a:r>
            <a:r>
              <a:rPr lang="en-US" altLang="zh-CN" b="1" dirty="0">
                <a:solidFill>
                  <a:srgbClr val="0000FF"/>
                </a:solidFill>
              </a:rPr>
              <a:t>Yes or No?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C74638-0A3A-304C-ADDA-033705E89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60" y="1371793"/>
            <a:ext cx="3528392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1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C158F-0C10-7B4F-935A-8942E567A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54" y="160403"/>
            <a:ext cx="11523133" cy="1079500"/>
          </a:xfrm>
        </p:spPr>
        <p:txBody>
          <a:bodyPr/>
          <a:lstStyle/>
          <a:p>
            <a:r>
              <a:rPr lang="zh-CN" altLang="en-US" dirty="0"/>
              <a:t>小</a:t>
            </a:r>
            <a:r>
              <a:rPr lang="en-US" altLang="zh-CN" dirty="0"/>
              <a:t>SIGMA</a:t>
            </a:r>
            <a:r>
              <a:rPr lang="zh-CN" altLang="en-US" dirty="0"/>
              <a:t>写程序扔拐弯针：</a:t>
            </a:r>
            <a:r>
              <a:rPr lang="en-US" altLang="zh-CN" dirty="0">
                <a:solidFill>
                  <a:srgbClr val="0000FF"/>
                </a:solidFill>
              </a:rPr>
              <a:t>1</a:t>
            </a:r>
            <a:r>
              <a:rPr lang="zh-CN" altLang="en-US" dirty="0">
                <a:solidFill>
                  <a:srgbClr val="0000FF"/>
                </a:solidFill>
              </a:rPr>
              <a:t>万次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A32A97-18FB-B24A-BAA8-273F501F2F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1484784"/>
            <a:ext cx="6480720" cy="491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25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C158F-0C10-7B4F-935A-8942E567A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54" y="160403"/>
            <a:ext cx="11523133" cy="1079500"/>
          </a:xfrm>
        </p:spPr>
        <p:txBody>
          <a:bodyPr/>
          <a:lstStyle/>
          <a:p>
            <a:r>
              <a:rPr lang="zh-CN" altLang="en-US" dirty="0"/>
              <a:t>小</a:t>
            </a:r>
            <a:r>
              <a:rPr lang="en-US" altLang="zh-CN" dirty="0"/>
              <a:t>SIGMA</a:t>
            </a:r>
            <a:r>
              <a:rPr lang="zh-CN" altLang="en-US" dirty="0"/>
              <a:t>扔拐弯针的实验结果</a:t>
            </a:r>
            <a:endParaRPr lang="en-US" dirty="0">
              <a:solidFill>
                <a:srgbClr val="0202EE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74F87A-EB3B-284B-B823-CCFD575E8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867" y="5877272"/>
            <a:ext cx="11523133" cy="381677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F0000"/>
                </a:solidFill>
              </a:rPr>
              <a:t>结论：</a:t>
            </a:r>
            <a:r>
              <a:rPr lang="zh-CN" altLang="en-US" b="1" dirty="0">
                <a:solidFill>
                  <a:srgbClr val="0000FF"/>
                </a:solidFill>
              </a:rPr>
              <a:t>碰线次数和针的形状有关吗？</a:t>
            </a:r>
            <a:r>
              <a:rPr lang="en-US" altLang="zh-CN" b="1" dirty="0">
                <a:solidFill>
                  <a:srgbClr val="0000FF"/>
                </a:solidFill>
              </a:rPr>
              <a:t>No</a:t>
            </a:r>
            <a:r>
              <a:rPr lang="zh-CN" altLang="en-US" b="1" dirty="0">
                <a:solidFill>
                  <a:srgbClr val="0000FF"/>
                </a:solidFill>
              </a:rPr>
              <a:t>！差异不大</a:t>
            </a:r>
            <a:endParaRPr lang="en-US" altLang="zh-CN" b="1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5728EA-34E5-6547-A49F-8368B306A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232" y="3933056"/>
            <a:ext cx="6665328" cy="19369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16F585-5113-7D43-8D76-6389DAAB5E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231" y="1292705"/>
            <a:ext cx="6665328" cy="2410230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E7DA29D-2179-7B4B-825B-5D66B4912F85}"/>
              </a:ext>
            </a:extLst>
          </p:cNvPr>
          <p:cNvSpPr txBox="1">
            <a:spLocks/>
          </p:cNvSpPr>
          <p:nvPr/>
        </p:nvSpPr>
        <p:spPr bwMode="auto">
          <a:xfrm>
            <a:off x="911424" y="1470024"/>
            <a:ext cx="11523133" cy="381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b="1" dirty="0">
                <a:solidFill>
                  <a:srgbClr val="0202EE"/>
                </a:solidFill>
              </a:rPr>
              <a:t>直针</a:t>
            </a:r>
            <a:endParaRPr lang="en-US" altLang="zh-CN" b="1" dirty="0">
              <a:solidFill>
                <a:srgbClr val="0202EE"/>
              </a:solidFill>
            </a:endParaRPr>
          </a:p>
          <a:p>
            <a:pPr marL="0" indent="0">
              <a:buNone/>
            </a:pPr>
            <a:endParaRPr lang="en-US" altLang="zh-CN" b="1" dirty="0">
              <a:solidFill>
                <a:srgbClr val="0202EE"/>
              </a:solidFill>
            </a:endParaRPr>
          </a:p>
          <a:p>
            <a:pPr marL="0" indent="0">
              <a:buNone/>
            </a:pPr>
            <a:endParaRPr lang="en-US" altLang="zh-CN" b="1" dirty="0">
              <a:solidFill>
                <a:srgbClr val="0202EE"/>
              </a:solidFill>
            </a:endParaRPr>
          </a:p>
          <a:p>
            <a:pPr marL="0" indent="0">
              <a:buNone/>
            </a:pPr>
            <a:endParaRPr lang="en-US" altLang="zh-CN" b="1" dirty="0">
              <a:solidFill>
                <a:srgbClr val="0202EE"/>
              </a:solidFill>
            </a:endParaRPr>
          </a:p>
          <a:p>
            <a:pPr marL="0" indent="0">
              <a:buNone/>
            </a:pPr>
            <a:r>
              <a:rPr lang="zh-CN" altLang="en-US" b="1" dirty="0">
                <a:solidFill>
                  <a:srgbClr val="0202EE"/>
                </a:solidFill>
              </a:rPr>
              <a:t>弯针</a:t>
            </a:r>
            <a:endParaRPr lang="en-US" altLang="zh-CN" b="1" dirty="0">
              <a:solidFill>
                <a:srgbClr val="0202E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320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951831" y="2495773"/>
            <a:ext cx="8288338" cy="936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lnSpc>
                <a:spcPts val="5200"/>
              </a:lnSpc>
            </a:pP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圆周率：</a:t>
            </a:r>
            <a:r>
              <a:rPr lang="zh-CN" altLang="en-US" sz="3600" b="1" dirty="0">
                <a:solidFill>
                  <a:srgbClr val="0202E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由来与估算</a:t>
            </a:r>
          </a:p>
        </p:txBody>
      </p:sp>
    </p:spTree>
    <p:extLst>
      <p:ext uri="{BB962C8B-B14F-4D97-AF65-F5344CB8AC3E}">
        <p14:creationId xmlns:p14="http://schemas.microsoft.com/office/powerpoint/2010/main" val="135354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1"/>
    </mc:Choice>
    <mc:Fallback xmlns="">
      <p:transition spd="slow" advTm="754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C158F-0C10-7B4F-935A-8942E567A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54" y="160403"/>
            <a:ext cx="11523133" cy="1079500"/>
          </a:xfrm>
        </p:spPr>
        <p:txBody>
          <a:bodyPr/>
          <a:lstStyle/>
          <a:p>
            <a:r>
              <a:rPr lang="zh-CN" altLang="en-US" dirty="0"/>
              <a:t>揭秘的第四步：</a:t>
            </a:r>
            <a:r>
              <a:rPr lang="zh-CN" altLang="en-US" dirty="0">
                <a:solidFill>
                  <a:srgbClr val="0202EE"/>
                </a:solidFill>
              </a:rPr>
              <a:t>碰线次数和针长度有关系吗？</a:t>
            </a:r>
            <a:endParaRPr lang="en-US" dirty="0">
              <a:solidFill>
                <a:srgbClr val="0202EE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74F87A-EB3B-284B-B823-CCFD575E8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4653136"/>
            <a:ext cx="11523133" cy="381677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方法：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扔长针试试看，和短针对比（长针是短针的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倍长）</a:t>
            </a:r>
            <a:endPara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F0000"/>
                </a:solidFill>
              </a:rPr>
              <a:t>观察：</a:t>
            </a:r>
            <a:r>
              <a:rPr lang="zh-CN" altLang="en-US" b="1" dirty="0"/>
              <a:t>每扔</a:t>
            </a:r>
            <a:r>
              <a:rPr lang="en-US" altLang="zh-CN" b="1" dirty="0"/>
              <a:t>10</a:t>
            </a:r>
            <a:r>
              <a:rPr lang="zh-CN" altLang="en-US" b="1" dirty="0"/>
              <a:t>次，长针平均碰线 ？ 次，短针平均碰线</a:t>
            </a:r>
            <a:r>
              <a:rPr lang="en-US" altLang="zh-CN" b="1" dirty="0"/>
              <a:t> ?</a:t>
            </a:r>
            <a:r>
              <a:rPr lang="zh-CN" altLang="en-US" b="1" dirty="0"/>
              <a:t> 次</a:t>
            </a:r>
            <a:endParaRPr lang="en-US" altLang="zh-CN" b="1" dirty="0"/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F0000"/>
                </a:solidFill>
              </a:rPr>
              <a:t>结论：</a:t>
            </a:r>
            <a:r>
              <a:rPr lang="zh-CN" altLang="en-US" b="1" dirty="0">
                <a:solidFill>
                  <a:srgbClr val="0000FF"/>
                </a:solidFill>
              </a:rPr>
              <a:t>碰线次数和针的长度有关吗？</a:t>
            </a:r>
            <a:r>
              <a:rPr lang="en-US" altLang="zh-CN" b="1" dirty="0">
                <a:solidFill>
                  <a:srgbClr val="0000FF"/>
                </a:solidFill>
              </a:rPr>
              <a:t>Yes or No?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D7781A-422A-0B4B-9CF1-7263C42D5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49" y="1412776"/>
            <a:ext cx="3805271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5626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C158F-0C10-7B4F-935A-8942E567A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54" y="160403"/>
            <a:ext cx="11523133" cy="1079500"/>
          </a:xfrm>
        </p:spPr>
        <p:txBody>
          <a:bodyPr/>
          <a:lstStyle/>
          <a:p>
            <a:r>
              <a:rPr lang="zh-CN" altLang="en-US" dirty="0"/>
              <a:t>揭秘的第四步：</a:t>
            </a:r>
            <a:r>
              <a:rPr lang="zh-CN" altLang="en-US" dirty="0">
                <a:solidFill>
                  <a:srgbClr val="0202EE"/>
                </a:solidFill>
              </a:rPr>
              <a:t>碰线次数和针长度有关系吗？</a:t>
            </a:r>
            <a:endParaRPr lang="en-US" dirty="0">
              <a:solidFill>
                <a:srgbClr val="0202EE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74F87A-EB3B-284B-B823-CCFD575E8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4653136"/>
            <a:ext cx="11523133" cy="381677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方法：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扔长针试试看，和短针对比（长针是短针的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倍长）</a:t>
            </a:r>
            <a:endPara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F0000"/>
                </a:solidFill>
              </a:rPr>
              <a:t>观察：</a:t>
            </a:r>
            <a:r>
              <a:rPr lang="zh-CN" altLang="en-US" b="1" dirty="0"/>
              <a:t>每扔</a:t>
            </a:r>
            <a:r>
              <a:rPr lang="en-US" altLang="zh-CN" b="1" dirty="0"/>
              <a:t>10</a:t>
            </a:r>
            <a:r>
              <a:rPr lang="zh-CN" altLang="en-US" b="1" dirty="0"/>
              <a:t>次，长针平均碰线 ？ 次，短针平均碰线</a:t>
            </a:r>
            <a:r>
              <a:rPr lang="en-US" altLang="zh-CN" b="1" dirty="0"/>
              <a:t> ?</a:t>
            </a:r>
            <a:r>
              <a:rPr lang="zh-CN" altLang="en-US" b="1" dirty="0"/>
              <a:t> 次</a:t>
            </a:r>
            <a:endParaRPr lang="en-US" altLang="zh-CN" b="1" dirty="0"/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F0000"/>
                </a:solidFill>
              </a:rPr>
              <a:t>结论：</a:t>
            </a:r>
            <a:r>
              <a:rPr lang="zh-CN" altLang="en-US" b="1" dirty="0">
                <a:solidFill>
                  <a:srgbClr val="0000FF"/>
                </a:solidFill>
              </a:rPr>
              <a:t>碰线次数和针的长度有关吗？</a:t>
            </a:r>
            <a:r>
              <a:rPr lang="en-US" altLang="zh-CN" b="1" dirty="0">
                <a:solidFill>
                  <a:srgbClr val="0000FF"/>
                </a:solidFill>
              </a:rPr>
              <a:t>Yes</a:t>
            </a:r>
            <a:r>
              <a:rPr lang="zh-CN" altLang="en-US" b="1" dirty="0">
                <a:solidFill>
                  <a:srgbClr val="0000FF"/>
                </a:solidFill>
              </a:rPr>
              <a:t>！而且成正比！</a:t>
            </a:r>
            <a:endParaRPr lang="en-US" altLang="zh-CN" b="1" dirty="0">
              <a:solidFill>
                <a:srgbClr val="0000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0BD6DB-A243-D946-99A7-6385CC4A7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1391476"/>
            <a:ext cx="3822160" cy="311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72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6B27C-507E-AD4F-8445-1FFF1401F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布丰投针法大揭秘</a:t>
            </a:r>
            <a:r>
              <a:rPr lang="zh-CN" altLang="en-US" dirty="0"/>
              <a:t>：</a:t>
            </a:r>
            <a:r>
              <a:rPr lang="zh-CN" altLang="en-US" dirty="0">
                <a:solidFill>
                  <a:srgbClr val="0202EE"/>
                </a:solidFill>
              </a:rPr>
              <a:t>总结篇</a:t>
            </a:r>
            <a:endParaRPr lang="en-CN" dirty="0">
              <a:solidFill>
                <a:srgbClr val="0202E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6AA41A-D8ED-D345-9649-696EF542CF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4434" y="1457325"/>
                <a:ext cx="11523133" cy="4924003"/>
              </a:xfrm>
            </p:spPr>
            <p:txBody>
              <a:bodyPr/>
              <a:lstStyle/>
              <a:p>
                <a:r>
                  <a:rPr lang="en-CN" b="1" dirty="0">
                    <a:solidFill>
                      <a:srgbClr val="0000FF"/>
                    </a:solidFill>
                  </a:rPr>
                  <a:t>为何</a:t>
                </a:r>
                <a:r>
                  <a:rPr lang="en-US" altLang="zh-CN" b="1" dirty="0">
                    <a:solidFill>
                      <a:srgbClr val="0000FF"/>
                    </a:solidFill>
                  </a:rPr>
                  <a:t>2cm</a:t>
                </a:r>
                <a:r>
                  <a:rPr lang="zh-CN" altLang="en-US" b="1" dirty="0">
                    <a:solidFill>
                      <a:srgbClr val="0000FF"/>
                    </a:solidFill>
                  </a:rPr>
                  <a:t>长的针，要想碰线</a:t>
                </a:r>
                <a:r>
                  <a:rPr lang="en-US" altLang="zh-CN" b="1" dirty="0">
                    <a:solidFill>
                      <a:srgbClr val="0000FF"/>
                    </a:solidFill>
                  </a:rPr>
                  <a:t>2</a:t>
                </a:r>
                <a:r>
                  <a:rPr lang="zh-CN" altLang="en-US" b="1" dirty="0">
                    <a:solidFill>
                      <a:srgbClr val="0000FF"/>
                    </a:solidFill>
                  </a:rPr>
                  <a:t>次，平均要扔</a:t>
                </a:r>
                <a:r>
                  <a:rPr lang="en-US" altLang="zh-CN" b="1" dirty="0">
                    <a:solidFill>
                      <a:srgbClr val="0000FF"/>
                    </a:solidFill>
                  </a:rPr>
                  <a:t>3.14</a:t>
                </a:r>
                <a:r>
                  <a:rPr lang="zh-CN" altLang="en-US" b="1" dirty="0">
                    <a:solidFill>
                      <a:srgbClr val="0000FF"/>
                    </a:solidFill>
                  </a:rPr>
                  <a:t>次呢？</a:t>
                </a:r>
                <a:endParaRPr lang="en-US" altLang="zh-CN" b="1" dirty="0">
                  <a:solidFill>
                    <a:srgbClr val="0000FF"/>
                  </a:solidFill>
                </a:endParaRPr>
              </a:p>
              <a:p>
                <a:endParaRPr lang="en-US" altLang="zh-CN" sz="1200" b="1" dirty="0">
                  <a:solidFill>
                    <a:srgbClr val="0000FF"/>
                  </a:solidFill>
                </a:endParaRPr>
              </a:p>
              <a:p>
                <a:pPr lvl="1"/>
                <a:r>
                  <a:rPr lang="en-US" altLang="zh-CN" b="1" dirty="0"/>
                  <a:t>1.</a:t>
                </a:r>
                <a:r>
                  <a:rPr lang="zh-CN" altLang="en-US" b="1" dirty="0"/>
                  <a:t> 直径为</a:t>
                </a:r>
                <a:r>
                  <a:rPr lang="en-US" altLang="zh-CN" b="1" dirty="0"/>
                  <a:t>2cm</a:t>
                </a:r>
                <a:r>
                  <a:rPr lang="zh-CN" altLang="en-US" b="1" dirty="0"/>
                  <a:t>的圆环，扔</a:t>
                </a:r>
                <a:r>
                  <a:rPr lang="en-US" altLang="zh-CN" b="1" dirty="0"/>
                  <a:t>1</a:t>
                </a:r>
                <a:r>
                  <a:rPr lang="zh-CN" altLang="en-US" b="1" dirty="0"/>
                  <a:t>次，碰线恰好是</a:t>
                </a:r>
                <a:r>
                  <a:rPr lang="en-US" altLang="zh-CN" b="1" dirty="0"/>
                  <a:t>2</a:t>
                </a:r>
                <a:r>
                  <a:rPr lang="zh-CN" altLang="en-US" b="1" dirty="0"/>
                  <a:t>次</a:t>
                </a:r>
                <a:endParaRPr lang="en-US" altLang="zh-CN" b="1" dirty="0"/>
              </a:p>
              <a:p>
                <a:pPr lvl="1"/>
                <a:endParaRPr lang="en-US" altLang="zh-CN" b="1" dirty="0"/>
              </a:p>
              <a:p>
                <a:pPr lvl="1"/>
                <a:r>
                  <a:rPr lang="en-US" altLang="zh-CN" b="1" dirty="0"/>
                  <a:t>2.</a:t>
                </a:r>
                <a:r>
                  <a:rPr lang="zh-CN" altLang="en-US" b="1" dirty="0"/>
                  <a:t> 把圆环掰直，是长为</a:t>
                </a:r>
                <a:r>
                  <a:rPr lang="en-US" altLang="zh-CN" b="1" dirty="0"/>
                  <a:t>6.28cm</a:t>
                </a:r>
                <a:r>
                  <a:rPr lang="zh-CN" altLang="en-US" b="1" dirty="0"/>
                  <a:t>的直针，扔</a:t>
                </a:r>
                <a:r>
                  <a:rPr lang="en-US" altLang="zh-CN" b="1" dirty="0"/>
                  <a:t>1</a:t>
                </a:r>
                <a:r>
                  <a:rPr lang="zh-CN" altLang="en-US" b="1" dirty="0"/>
                  <a:t>次，平均碰线</a:t>
                </a:r>
                <a:r>
                  <a:rPr lang="en-US" altLang="zh-CN" b="1" dirty="0"/>
                  <a:t>2</a:t>
                </a:r>
                <a:r>
                  <a:rPr lang="zh-CN" altLang="en-US" b="1" dirty="0"/>
                  <a:t>次</a:t>
                </a:r>
                <a:endParaRPr lang="en-US" altLang="zh-CN" b="1" dirty="0"/>
              </a:p>
              <a:p>
                <a:pPr marL="457200" lvl="1" indent="0">
                  <a:buNone/>
                </a:pPr>
                <a:r>
                  <a:rPr lang="zh-CN" altLang="en-US" b="1" dirty="0"/>
                  <a:t>     </a:t>
                </a:r>
                <a:r>
                  <a:rPr lang="zh-CN" altLang="en-US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b="1" dirty="0">
                    <a:solidFill>
                      <a:srgbClr val="FF0000"/>
                    </a:solidFill>
                  </a:rPr>
                  <a:t>(</a:t>
                </a:r>
                <a:r>
                  <a:rPr lang="zh-CN" altLang="en-US" b="1" dirty="0">
                    <a:solidFill>
                      <a:srgbClr val="FF0000"/>
                    </a:solidFill>
                  </a:rPr>
                  <a:t>和形状无关）</a:t>
                </a:r>
                <a:endParaRPr lang="en-US" altLang="zh-CN" b="1" dirty="0"/>
              </a:p>
              <a:p>
                <a:pPr lvl="1"/>
                <a:r>
                  <a:rPr lang="en-US" altLang="zh-CN" b="1" dirty="0"/>
                  <a:t>3.</a:t>
                </a:r>
                <a:r>
                  <a:rPr lang="zh-CN" altLang="en-US" b="1" dirty="0"/>
                  <a:t> 把针变短，做成</a:t>
                </a:r>
                <a:r>
                  <a:rPr lang="en-US" altLang="zh-CN" b="1" dirty="0"/>
                  <a:t>2cm</a:t>
                </a:r>
                <a:r>
                  <a:rPr lang="zh-CN" altLang="en-US" b="1" dirty="0"/>
                  <a:t>的短针，扔</a:t>
                </a:r>
                <a:r>
                  <a:rPr lang="en-US" altLang="zh-CN" b="1" dirty="0"/>
                  <a:t>1</a:t>
                </a:r>
                <a:r>
                  <a:rPr lang="zh-CN" altLang="en-US" b="1" dirty="0"/>
                  <a:t>次，平均碰线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CN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CN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CN" b="1" dirty="0">
                    <a:effectLst/>
                  </a:rPr>
                  <a:t> 次</a:t>
                </a:r>
                <a:endParaRPr lang="en-US" b="1" dirty="0"/>
              </a:p>
              <a:p>
                <a:pPr marL="0" indent="0">
                  <a:buNone/>
                </a:pPr>
                <a:r>
                  <a:rPr lang="en-US" altLang="zh-CN" b="1" dirty="0">
                    <a:solidFill>
                      <a:srgbClr val="FF0000"/>
                    </a:solidFill>
                  </a:rPr>
                  <a:t>	</a:t>
                </a:r>
                <a:r>
                  <a:rPr lang="en-US" altLang="zh-CN" sz="2800" b="1" dirty="0">
                    <a:solidFill>
                      <a:srgbClr val="FF0000"/>
                    </a:solidFill>
                  </a:rPr>
                  <a:t>(</a:t>
                </a:r>
                <a:r>
                  <a:rPr lang="zh-CN" altLang="en-US" sz="2800" b="1" dirty="0">
                    <a:solidFill>
                      <a:srgbClr val="FF0000"/>
                    </a:solidFill>
                  </a:rPr>
                  <a:t>和长度成正比）</a:t>
                </a:r>
                <a:endParaRPr lang="en-US" altLang="zh-CN" sz="2800" dirty="0">
                  <a:effectLst/>
                </a:endParaRPr>
              </a:p>
              <a:p>
                <a:r>
                  <a:rPr lang="zh-CN" altLang="en-US" b="1" dirty="0">
                    <a:effectLst/>
                  </a:rPr>
                  <a:t>因此，反过来说，要想碰线</a:t>
                </a:r>
                <a:r>
                  <a:rPr lang="en-US" altLang="zh-CN" b="1" dirty="0">
                    <a:effectLst/>
                  </a:rPr>
                  <a:t>2</a:t>
                </a:r>
                <a:r>
                  <a:rPr lang="zh-CN" altLang="en-US" b="1" dirty="0">
                    <a:effectLst/>
                  </a:rPr>
                  <a:t>次，平均扔</a:t>
                </a:r>
                <a:r>
                  <a:rPr lang="en-US" altLang="zh-CN" b="1" dirty="0">
                    <a:effectLst/>
                  </a:rPr>
                  <a:t>3.14</a:t>
                </a:r>
                <a:r>
                  <a:rPr lang="zh-CN" altLang="en-US" b="1" dirty="0">
                    <a:effectLst/>
                  </a:rPr>
                  <a:t>次！</a:t>
                </a:r>
                <a:endParaRPr lang="en-CN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6AA41A-D8ED-D345-9649-696EF542CF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4434" y="1457325"/>
                <a:ext cx="11523133" cy="4924003"/>
              </a:xfrm>
              <a:blipFill>
                <a:blip r:embed="rId2"/>
                <a:stretch>
                  <a:fillRect l="-1211" t="-1799" b="-77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02443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C2806-1AE2-E34E-8C91-30A3EF9CD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小SIGMA们写的Scratch程序演示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B20D93-9646-9B4F-8C66-BC96EDF5D2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268413"/>
            <a:ext cx="6873586" cy="5400675"/>
          </a:xfrm>
        </p:spPr>
      </p:pic>
    </p:spTree>
    <p:extLst>
      <p:ext uri="{BB962C8B-B14F-4D97-AF65-F5344CB8AC3E}">
        <p14:creationId xmlns:p14="http://schemas.microsoft.com/office/powerpoint/2010/main" val="27211253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15480" y="2780928"/>
            <a:ext cx="8288338" cy="936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lnSpc>
                <a:spcPts val="5200"/>
              </a:lnSpc>
            </a:pPr>
            <a:r>
              <a:rPr lang="en-US" altLang="zh-CN" sz="4400" b="1" dirty="0">
                <a:solidFill>
                  <a:srgbClr val="0202E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END</a:t>
            </a:r>
            <a:endParaRPr lang="zh-CN" altLang="en-US" sz="4400" b="1" dirty="0">
              <a:solidFill>
                <a:srgbClr val="0202E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84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1"/>
    </mc:Choice>
    <mc:Fallback xmlns="">
      <p:transition spd="slow" advTm="754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C158F-0C10-7B4F-935A-8942E567A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191610"/>
            <a:ext cx="12097344" cy="1079500"/>
          </a:xfrm>
        </p:spPr>
        <p:txBody>
          <a:bodyPr/>
          <a:lstStyle/>
          <a:p>
            <a:r>
              <a:rPr lang="en-US" altLang="zh-CN" sz="3900" dirty="0"/>
              <a:t>SIGMA</a:t>
            </a:r>
            <a:r>
              <a:rPr lang="zh-CN" altLang="en-US" sz="3900" dirty="0"/>
              <a:t>数学特别兴趣组：</a:t>
            </a:r>
            <a:r>
              <a:rPr lang="zh-CN" altLang="en-US" sz="3900" dirty="0">
                <a:solidFill>
                  <a:srgbClr val="0000FF"/>
                </a:solidFill>
              </a:rPr>
              <a:t>三个老师六个娃的亲子游戏</a:t>
            </a:r>
            <a:endParaRPr lang="en-US" sz="3900" dirty="0">
              <a:solidFill>
                <a:srgbClr val="0000FF"/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3097903-AC3F-8B41-92AE-A4AA0B7671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94284" y="1310355"/>
            <a:ext cx="4837419" cy="345717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60F3670-7C11-CF40-9373-3452F56A23D5}"/>
              </a:ext>
            </a:extLst>
          </p:cNvPr>
          <p:cNvSpPr txBox="1">
            <a:spLocks/>
          </p:cNvSpPr>
          <p:nvPr/>
        </p:nvSpPr>
        <p:spPr bwMode="auto">
          <a:xfrm>
            <a:off x="5231904" y="4846024"/>
            <a:ext cx="12192000" cy="506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400" b="1" dirty="0">
                <a:solidFill>
                  <a:srgbClr val="FF0000"/>
                </a:solidFill>
              </a:rPr>
              <a:t>六年级：</a:t>
            </a:r>
            <a:r>
              <a:rPr lang="zh-CN" altLang="en-US" sz="2400" b="1" dirty="0">
                <a:solidFill>
                  <a:srgbClr val="0202EE"/>
                </a:solidFill>
              </a:rPr>
              <a:t>谭沛之（一小）</a:t>
            </a:r>
            <a:endParaRPr lang="en-US" altLang="zh-CN" sz="2400" b="1" dirty="0">
              <a:solidFill>
                <a:srgbClr val="0202EE"/>
              </a:solidFill>
            </a:endParaRPr>
          </a:p>
          <a:p>
            <a:pPr marL="0" indent="0">
              <a:buNone/>
            </a:pPr>
            <a:r>
              <a:rPr lang="zh-CN" altLang="en-US" sz="2400" b="1" dirty="0">
                <a:solidFill>
                  <a:srgbClr val="FF0000"/>
                </a:solidFill>
              </a:rPr>
              <a:t>五年级：</a:t>
            </a:r>
            <a:r>
              <a:rPr lang="zh-CN" altLang="en-US" sz="2400" b="1" dirty="0">
                <a:solidFill>
                  <a:srgbClr val="0202EE"/>
                </a:solidFill>
              </a:rPr>
              <a:t>包若宁、卜文远、魏文珊（一小）</a:t>
            </a:r>
            <a:endParaRPr lang="en-US" altLang="zh-CN" sz="2400" b="1" dirty="0">
              <a:solidFill>
                <a:srgbClr val="0202EE"/>
              </a:solidFill>
            </a:endParaRPr>
          </a:p>
          <a:p>
            <a:pPr marL="0" indent="0">
              <a:buNone/>
            </a:pPr>
            <a:r>
              <a:rPr lang="zh-CN" altLang="en-US" sz="2400" b="1" dirty="0">
                <a:solidFill>
                  <a:srgbClr val="0202EE"/>
                </a:solidFill>
              </a:rPr>
              <a:t>               傅鼎荃（北大附）</a:t>
            </a:r>
            <a:endParaRPr lang="en-US" altLang="zh-CN" sz="2400" b="1" dirty="0">
              <a:solidFill>
                <a:srgbClr val="0202EE"/>
              </a:solidFill>
            </a:endParaRPr>
          </a:p>
          <a:p>
            <a:pPr marL="0" indent="0">
              <a:buNone/>
            </a:pPr>
            <a:r>
              <a:rPr lang="zh-CN" altLang="en-US" sz="2400" b="1" dirty="0">
                <a:solidFill>
                  <a:srgbClr val="FF0000"/>
                </a:solidFill>
              </a:rPr>
              <a:t>四年级：</a:t>
            </a:r>
            <a:r>
              <a:rPr lang="zh-CN" altLang="en-US" sz="2400" b="1" dirty="0">
                <a:solidFill>
                  <a:srgbClr val="0202EE"/>
                </a:solidFill>
              </a:rPr>
              <a:t>张秦汉（双榆树）、李济杉（翠微）</a:t>
            </a:r>
            <a:endParaRPr lang="en-US" altLang="zh-CN" sz="2400" b="1" dirty="0">
              <a:solidFill>
                <a:srgbClr val="0202E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B3C3E5-80C4-4845-B044-B89941E2DE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703" y="1310355"/>
            <a:ext cx="2323502" cy="3457178"/>
          </a:xfrm>
          <a:prstGeom prst="rect">
            <a:avLst/>
          </a:prstGeom>
        </p:spPr>
      </p:pic>
      <p:pic>
        <p:nvPicPr>
          <p:cNvPr id="10242" name="Picture 2" descr="专家人才库数据----中国科学院计算技术研究所">
            <a:extLst>
              <a:ext uri="{FF2B5EF4-FFF2-40B4-BE49-F238E27FC236}">
                <a16:creationId xmlns:a16="http://schemas.microsoft.com/office/drawing/2014/main" id="{965D5C5F-77AF-D34D-A5A0-219A70AE9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062" y="2242959"/>
            <a:ext cx="1237455" cy="166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兰艳艳：SIGIR十年趋势（附视频）_BAAIBeijing的博客-CSDN博客">
            <a:extLst>
              <a:ext uri="{FF2B5EF4-FFF2-40B4-BE49-F238E27FC236}">
                <a16:creationId xmlns:a16="http://schemas.microsoft.com/office/drawing/2014/main" id="{51CE8582-E5A3-2542-8E59-F0DBBA866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027" y="2242959"/>
            <a:ext cx="1316582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83FCE4D-F007-B041-AAC4-7DF57C7F3141}"/>
              </a:ext>
            </a:extLst>
          </p:cNvPr>
          <p:cNvSpPr txBox="1">
            <a:spLocks/>
          </p:cNvSpPr>
          <p:nvPr/>
        </p:nvSpPr>
        <p:spPr bwMode="auto">
          <a:xfrm>
            <a:off x="522656" y="4149080"/>
            <a:ext cx="4061175" cy="123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400" b="1" dirty="0">
                <a:solidFill>
                  <a:srgbClr val="0000FF"/>
                </a:solidFill>
              </a:rPr>
              <a:t>卜东波     兰艳艳     </a:t>
            </a:r>
            <a:r>
              <a:rPr lang="zh-CN" altLang="en-CN" sz="2400" b="1" dirty="0">
                <a:solidFill>
                  <a:srgbClr val="0000FF"/>
                </a:solidFill>
              </a:rPr>
              <a:t>包云岗</a:t>
            </a:r>
            <a:endParaRPr lang="en-US" altLang="zh-CN" sz="2400" b="1" dirty="0">
              <a:solidFill>
                <a:srgbClr val="0000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31FF36-63FF-3F47-AEDC-2E45A17F50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7" y="2255355"/>
            <a:ext cx="1236897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19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C158F-0C10-7B4F-935A-8942E567A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3" y="149914"/>
            <a:ext cx="11523133" cy="1079500"/>
          </a:xfrm>
        </p:spPr>
        <p:txBody>
          <a:bodyPr/>
          <a:lstStyle/>
          <a:p>
            <a:r>
              <a:rPr lang="zh-CN" altLang="en-US" dirty="0"/>
              <a:t>小</a:t>
            </a:r>
            <a:r>
              <a:rPr lang="en-US" altLang="zh-CN" dirty="0"/>
              <a:t>SIGMA</a:t>
            </a:r>
            <a:r>
              <a:rPr lang="zh-CN" altLang="en-US" dirty="0"/>
              <a:t>们学数学：</a:t>
            </a:r>
            <a:r>
              <a:rPr lang="zh-CN" altLang="en-US" dirty="0">
                <a:solidFill>
                  <a:srgbClr val="0000FF"/>
                </a:solidFill>
              </a:rPr>
              <a:t>践行波利亚的数学教育法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C3AE77-B6D7-6346-8623-BA8A960C5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95" y="4479313"/>
            <a:ext cx="11523133" cy="5400675"/>
          </a:xfrm>
        </p:spPr>
        <p:txBody>
          <a:bodyPr/>
          <a:lstStyle/>
          <a:p>
            <a:r>
              <a:rPr lang="en-CN" sz="2800" b="1" dirty="0">
                <a:solidFill>
                  <a:srgbClr val="FF0000"/>
                </a:solidFill>
              </a:rPr>
              <a:t>数学的两重性</a:t>
            </a:r>
            <a:r>
              <a:rPr lang="zh-CN" altLang="en-US" sz="2800" b="1" dirty="0">
                <a:solidFill>
                  <a:srgbClr val="FF0000"/>
                </a:solidFill>
              </a:rPr>
              <a:t>：</a:t>
            </a:r>
            <a:endParaRPr lang="en-US" altLang="zh-CN" sz="2800" b="1" dirty="0">
              <a:solidFill>
                <a:srgbClr val="FF0000"/>
              </a:solidFill>
            </a:endParaRPr>
          </a:p>
          <a:p>
            <a:pPr lvl="1"/>
            <a:r>
              <a:rPr lang="zh-CN" altLang="en-CN" sz="2400" b="1" dirty="0">
                <a:solidFill>
                  <a:srgbClr val="0000FF"/>
                </a:solidFill>
              </a:rPr>
              <a:t>既是</a:t>
            </a:r>
            <a:r>
              <a:rPr lang="zh-CN" altLang="en-US" sz="2400" b="1" dirty="0">
                <a:solidFill>
                  <a:srgbClr val="0000FF"/>
                </a:solidFill>
              </a:rPr>
              <a:t>欧几里得式的演绎科学，在创造过程中，又是一门实验性的归纳科学</a:t>
            </a:r>
            <a:endParaRPr lang="en-US" altLang="zh-CN" sz="2800" b="1" dirty="0">
              <a:solidFill>
                <a:srgbClr val="FF0000"/>
              </a:solidFill>
            </a:endParaRPr>
          </a:p>
          <a:p>
            <a:r>
              <a:rPr lang="zh-CN" altLang="en-US" sz="2800" b="1" dirty="0">
                <a:solidFill>
                  <a:srgbClr val="FF0000"/>
                </a:solidFill>
              </a:rPr>
              <a:t>数学思维：</a:t>
            </a:r>
            <a:endParaRPr lang="en-US" altLang="zh-CN" sz="2800" b="1" dirty="0">
              <a:solidFill>
                <a:srgbClr val="FF0000"/>
              </a:solidFill>
            </a:endParaRPr>
          </a:p>
          <a:p>
            <a:pPr lvl="1"/>
            <a:r>
              <a:rPr lang="zh-CN" altLang="en-US" sz="2400" b="1" dirty="0">
                <a:solidFill>
                  <a:srgbClr val="0000FF"/>
                </a:solidFill>
              </a:rPr>
              <a:t>从最简单情形起始探索，</a:t>
            </a:r>
            <a:r>
              <a:rPr lang="en-CN" sz="2400" b="1" dirty="0">
                <a:solidFill>
                  <a:srgbClr val="0000FF"/>
                </a:solidFill>
              </a:rPr>
              <a:t> 有章法地探索 </a:t>
            </a:r>
            <a:r>
              <a:rPr lang="zh-CN" altLang="en-US" sz="2400" b="1" dirty="0">
                <a:solidFill>
                  <a:srgbClr val="0000FF"/>
                </a:solidFill>
              </a:rPr>
              <a:t>、</a:t>
            </a:r>
            <a:r>
              <a:rPr lang="en-CN" sz="2400" b="1" dirty="0">
                <a:solidFill>
                  <a:srgbClr val="0000FF"/>
                </a:solidFill>
              </a:rPr>
              <a:t>合情推理</a:t>
            </a:r>
            <a:r>
              <a:rPr lang="zh-CN" altLang="en-US" sz="2400" b="1" dirty="0">
                <a:solidFill>
                  <a:srgbClr val="0000FF"/>
                </a:solidFill>
              </a:rPr>
              <a:t>：归纳与类比、分析与综合</a:t>
            </a:r>
            <a:endParaRPr lang="en-CN" altLang="zh-CN" sz="2400" b="1" dirty="0">
              <a:solidFill>
                <a:srgbClr val="0000FF"/>
              </a:solidFill>
            </a:endParaRPr>
          </a:p>
        </p:txBody>
      </p:sp>
      <p:pic>
        <p:nvPicPr>
          <p:cNvPr id="8194" name="Picture 2" descr="怎样解题-G. 波利亚豆瓣评分[8.80]">
            <a:extLst>
              <a:ext uri="{FF2B5EF4-FFF2-40B4-BE49-F238E27FC236}">
                <a16:creationId xmlns:a16="http://schemas.microsoft.com/office/drawing/2014/main" id="{7B27A4C1-F8DF-714B-A8E0-24D56F071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6" y="1435479"/>
            <a:ext cx="1584176" cy="235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波利亚经典语录_名言_名句赏析_名言通">
            <a:extLst>
              <a:ext uri="{FF2B5EF4-FFF2-40B4-BE49-F238E27FC236}">
                <a16:creationId xmlns:a16="http://schemas.microsoft.com/office/drawing/2014/main" id="{1CBBCBB5-2D28-464F-B2EE-1922D679A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1435479"/>
            <a:ext cx="2363514" cy="236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4C5E30-04FD-3C48-8EBC-2F8604FD9C6C}"/>
              </a:ext>
            </a:extLst>
          </p:cNvPr>
          <p:cNvSpPr txBox="1"/>
          <p:nvPr/>
        </p:nvSpPr>
        <p:spPr>
          <a:xfrm>
            <a:off x="2363777" y="3963329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000" b="1" dirty="0"/>
              <a:t>G. Polya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EA8DD3-4A1A-9740-9F7C-6EDB4CFD85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1353946"/>
            <a:ext cx="4271113" cy="3028607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E645511-4F63-9A48-B6DE-23C040DBD44E}"/>
              </a:ext>
            </a:extLst>
          </p:cNvPr>
          <p:cNvSpPr/>
          <p:nvPr/>
        </p:nvSpPr>
        <p:spPr>
          <a:xfrm>
            <a:off x="2279576" y="7613338"/>
            <a:ext cx="1497228" cy="26296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CN" sz="2800" b="1" dirty="0">
                <a:solidFill>
                  <a:srgbClr val="0432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尝试</a:t>
            </a:r>
          </a:p>
          <a:p>
            <a:pPr algn="ctr">
              <a:lnSpc>
                <a:spcPct val="150000"/>
              </a:lnSpc>
            </a:pPr>
            <a:r>
              <a:rPr lang="en-CN" sz="2800" b="1" dirty="0">
                <a:solidFill>
                  <a:srgbClr val="0432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猜想</a:t>
            </a:r>
          </a:p>
          <a:p>
            <a:pPr algn="ctr">
              <a:lnSpc>
                <a:spcPct val="150000"/>
              </a:lnSpc>
            </a:pPr>
            <a:r>
              <a:rPr lang="en-CN" sz="2800" b="1" dirty="0">
                <a:solidFill>
                  <a:srgbClr val="0432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验证</a:t>
            </a:r>
          </a:p>
          <a:p>
            <a:pPr algn="ctr">
              <a:lnSpc>
                <a:spcPct val="150000"/>
              </a:lnSpc>
            </a:pPr>
            <a:r>
              <a:rPr lang="en-CN" sz="2800" b="1" dirty="0">
                <a:solidFill>
                  <a:srgbClr val="0432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归纳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1A94298-8A79-9745-8B1F-8BA005A31096}"/>
              </a:ext>
            </a:extLst>
          </p:cNvPr>
          <p:cNvSpPr/>
          <p:nvPr/>
        </p:nvSpPr>
        <p:spPr>
          <a:xfrm>
            <a:off x="5407891" y="7613336"/>
            <a:ext cx="1497228" cy="26296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CN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倾听</a:t>
            </a:r>
          </a:p>
          <a:p>
            <a:pPr algn="ctr">
              <a:lnSpc>
                <a:spcPct val="150000"/>
              </a:lnSpc>
            </a:pPr>
            <a:r>
              <a:rPr lang="en-CN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提问</a:t>
            </a:r>
          </a:p>
          <a:p>
            <a:pPr algn="ctr">
              <a:lnSpc>
                <a:spcPct val="150000"/>
              </a:lnSpc>
            </a:pPr>
            <a:r>
              <a:rPr lang="en-CN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建议</a:t>
            </a:r>
          </a:p>
          <a:p>
            <a:pPr algn="ctr">
              <a:lnSpc>
                <a:spcPct val="150000"/>
              </a:lnSpc>
            </a:pPr>
            <a:r>
              <a:rPr lang="en-CN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示范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3847D32-3BAA-C245-B621-3532FBA1DC7E}"/>
              </a:ext>
            </a:extLst>
          </p:cNvPr>
          <p:cNvCxnSpPr/>
          <p:nvPr/>
        </p:nvCxnSpPr>
        <p:spPr>
          <a:xfrm>
            <a:off x="4023936" y="8506836"/>
            <a:ext cx="1260389" cy="0"/>
          </a:xfrm>
          <a:prstGeom prst="straightConnector1">
            <a:avLst/>
          </a:prstGeom>
          <a:ln w="920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B3059D1-A13C-364C-B379-1F6C57D12240}"/>
              </a:ext>
            </a:extLst>
          </p:cNvPr>
          <p:cNvCxnSpPr>
            <a:cxnSpLocks/>
          </p:cNvCxnSpPr>
          <p:nvPr/>
        </p:nvCxnSpPr>
        <p:spPr>
          <a:xfrm flipH="1">
            <a:off x="3900370" y="9201574"/>
            <a:ext cx="1260389" cy="0"/>
          </a:xfrm>
          <a:prstGeom prst="straightConnector1">
            <a:avLst/>
          </a:prstGeom>
          <a:ln w="920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84863B6-440B-E741-978F-6BD5DABB0BFA}"/>
              </a:ext>
            </a:extLst>
          </p:cNvPr>
          <p:cNvSpPr txBox="1"/>
          <p:nvPr/>
        </p:nvSpPr>
        <p:spPr>
          <a:xfrm>
            <a:off x="2453600" y="6898543"/>
            <a:ext cx="1149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学生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AF480B-9674-C747-B9F8-2CCD227B4F3B}"/>
              </a:ext>
            </a:extLst>
          </p:cNvPr>
          <p:cNvSpPr txBox="1"/>
          <p:nvPr/>
        </p:nvSpPr>
        <p:spPr>
          <a:xfrm>
            <a:off x="5755940" y="6898543"/>
            <a:ext cx="1149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教师</a:t>
            </a:r>
          </a:p>
        </p:txBody>
      </p:sp>
    </p:spTree>
    <p:extLst>
      <p:ext uri="{BB962C8B-B14F-4D97-AF65-F5344CB8AC3E}">
        <p14:creationId xmlns:p14="http://schemas.microsoft.com/office/powerpoint/2010/main" val="13930972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C158F-0C10-7B4F-935A-8942E567A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54" y="160403"/>
            <a:ext cx="11523133" cy="1079500"/>
          </a:xfrm>
        </p:spPr>
        <p:txBody>
          <a:bodyPr/>
          <a:lstStyle/>
          <a:p>
            <a:r>
              <a:rPr lang="zh-CN" altLang="en-US" dirty="0"/>
              <a:t>小</a:t>
            </a:r>
            <a:r>
              <a:rPr lang="en-US" altLang="zh-CN" dirty="0"/>
              <a:t>SIGMA</a:t>
            </a:r>
            <a:r>
              <a:rPr lang="zh-CN" altLang="en-US" dirty="0"/>
              <a:t>们学数学：</a:t>
            </a:r>
            <a:r>
              <a:rPr lang="zh-CN" altLang="en-US" dirty="0">
                <a:solidFill>
                  <a:srgbClr val="0000FF"/>
                </a:solidFill>
              </a:rPr>
              <a:t>慢数学、猜想多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74F87A-EB3B-284B-B823-CCFD575E8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1464" y="5182045"/>
            <a:ext cx="11523133" cy="381677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rgbClr val="0000FF"/>
                </a:solidFill>
              </a:rPr>
              <a:t>包卜魏猜想：</a:t>
            </a:r>
            <a:r>
              <a:rPr lang="zh-CN" altLang="en-US" sz="2400" b="1" dirty="0"/>
              <a:t>已知</a:t>
            </a:r>
            <a:r>
              <a:rPr lang="en-US" altLang="zh-CN" sz="2400" b="1" dirty="0"/>
              <a:t>a, b,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e</a:t>
            </a:r>
            <a:r>
              <a:rPr lang="zh-CN" altLang="en-US" sz="2400" b="1" dirty="0"/>
              <a:t>，即可唯一确定三阶幻方</a:t>
            </a:r>
            <a:endParaRPr lang="en-US" altLang="zh-CN" sz="24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rgbClr val="0000FF"/>
                </a:solidFill>
              </a:rPr>
              <a:t>折半查找法：</a:t>
            </a:r>
            <a:r>
              <a:rPr lang="zh-CN" altLang="en-US" sz="2400" b="1" dirty="0"/>
              <a:t>傅鼎荃在解鸡兔同笼问题时</a:t>
            </a:r>
            <a:r>
              <a:rPr lang="zh-CN" altLang="en-US" sz="2400" b="1" dirty="0">
                <a:solidFill>
                  <a:srgbClr val="FF0000"/>
                </a:solidFill>
              </a:rPr>
              <a:t>自发提出</a:t>
            </a:r>
            <a:r>
              <a:rPr lang="zh-CN" altLang="en-US" sz="2400" b="1" dirty="0"/>
              <a:t>折半查找法</a:t>
            </a:r>
            <a:endParaRPr lang="en-US" altLang="zh-CN" sz="24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zh-CN" altLang="en-CN" sz="2400" b="1" dirty="0">
                <a:solidFill>
                  <a:srgbClr val="0000FF"/>
                </a:solidFill>
              </a:rPr>
              <a:t>包卜</a:t>
            </a:r>
            <a:r>
              <a:rPr lang="zh-CN" altLang="en-US" sz="2400" b="1" dirty="0">
                <a:solidFill>
                  <a:srgbClr val="0000FF"/>
                </a:solidFill>
              </a:rPr>
              <a:t>猜想：</a:t>
            </a:r>
            <a:r>
              <a:rPr lang="zh-CN" altLang="en-US" sz="2400" b="1" dirty="0"/>
              <a:t>交通图中奇点成对添加边，即可判断是否可一笔画</a:t>
            </a:r>
            <a:endParaRPr lang="en-US" sz="24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2CFE76-3AAD-5A46-939E-797031681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645" y="1326242"/>
            <a:ext cx="4243002" cy="37589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CB6B19-1E9C-0F43-BE96-B6E730A12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109" y="1336764"/>
            <a:ext cx="2341186" cy="374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593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5B4AE6A-E536-3941-B81E-3059E13A3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048" y="1306305"/>
            <a:ext cx="3664498" cy="3217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CC158F-0C10-7B4F-935A-8942E567A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54" y="160403"/>
            <a:ext cx="11523133" cy="1079500"/>
          </a:xfrm>
        </p:spPr>
        <p:txBody>
          <a:bodyPr/>
          <a:lstStyle/>
          <a:p>
            <a:r>
              <a:rPr lang="zh-CN" altLang="en-US" dirty="0"/>
              <a:t>小</a:t>
            </a:r>
            <a:r>
              <a:rPr lang="en-US" altLang="zh-CN" dirty="0"/>
              <a:t>SIGMA</a:t>
            </a:r>
            <a:r>
              <a:rPr lang="zh-CN" altLang="en-US" dirty="0"/>
              <a:t>们学编程：</a:t>
            </a:r>
            <a:r>
              <a:rPr lang="zh-CN" altLang="en-US" dirty="0">
                <a:solidFill>
                  <a:srgbClr val="0000FF"/>
                </a:solidFill>
              </a:rPr>
              <a:t>计算思维少养成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F8E649-C075-664F-9E3C-49359F88C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1306305"/>
            <a:ext cx="4398684" cy="3070285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7D045C17-0D95-F941-91F0-586606897770}"/>
              </a:ext>
            </a:extLst>
          </p:cNvPr>
          <p:cNvSpPr txBox="1">
            <a:spLocks/>
          </p:cNvSpPr>
          <p:nvPr/>
        </p:nvSpPr>
        <p:spPr bwMode="auto">
          <a:xfrm>
            <a:off x="547802" y="4376590"/>
            <a:ext cx="11523133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 dirty="0">
                <a:solidFill>
                  <a:srgbClr val="FF0000"/>
                </a:solidFill>
              </a:rPr>
              <a:t>计算思维：</a:t>
            </a:r>
            <a:endParaRPr lang="en-US" altLang="zh-CN" sz="2800" b="1" dirty="0">
              <a:solidFill>
                <a:srgbClr val="FF0000"/>
              </a:solidFill>
            </a:endParaRPr>
          </a:p>
          <a:p>
            <a:pPr lvl="1"/>
            <a:r>
              <a:rPr lang="zh-CN" altLang="en-US" sz="2400" b="1" dirty="0">
                <a:solidFill>
                  <a:srgbClr val="0000FF"/>
                </a:solidFill>
              </a:rPr>
              <a:t>从最简单情形做起、分治与归纳、聪明的枚举、搜索需剪枝、概率有力量</a:t>
            </a:r>
            <a:endParaRPr lang="en-US" altLang="zh-CN" sz="2400" b="1" dirty="0">
              <a:solidFill>
                <a:srgbClr val="0000FF"/>
              </a:solidFill>
            </a:endParaRPr>
          </a:p>
          <a:p>
            <a:r>
              <a:rPr lang="zh-CN" altLang="en-US" sz="2800" b="1" dirty="0">
                <a:solidFill>
                  <a:srgbClr val="FF0000"/>
                </a:solidFill>
              </a:rPr>
              <a:t>示例：</a:t>
            </a:r>
            <a:endParaRPr lang="en-US" altLang="zh-CN" sz="2800" b="1" dirty="0">
              <a:solidFill>
                <a:srgbClr val="FF0000"/>
              </a:solidFill>
            </a:endParaRPr>
          </a:p>
          <a:p>
            <a:pPr lvl="1"/>
            <a:r>
              <a:rPr lang="zh-CN" altLang="en-US" sz="2400" b="1" dirty="0">
                <a:solidFill>
                  <a:srgbClr val="0000FF"/>
                </a:solidFill>
              </a:rPr>
              <a:t>聪明的枚举：</a:t>
            </a:r>
            <a:r>
              <a:rPr lang="zh-CN" altLang="en-US" sz="2400" b="1" dirty="0"/>
              <a:t>师徒四人十个馍，有几种分法？</a:t>
            </a:r>
            <a:endParaRPr lang="en-US" altLang="zh-CN" sz="2400" b="1" dirty="0"/>
          </a:p>
          <a:p>
            <a:pPr lvl="1"/>
            <a:r>
              <a:rPr lang="zh-CN" altLang="en-US" sz="2400" b="1" dirty="0">
                <a:solidFill>
                  <a:srgbClr val="0000FF"/>
                </a:solidFill>
              </a:rPr>
              <a:t>仿真世界：</a:t>
            </a:r>
            <a:r>
              <a:rPr lang="zh-CN" altLang="en-CN" sz="2400" b="1" dirty="0"/>
              <a:t>牛顿</a:t>
            </a:r>
            <a:r>
              <a:rPr lang="zh-CN" altLang="en-US" sz="2400" b="1" dirty="0"/>
              <a:t>的大炮，炮弹何时形成抛物线，何时形成圆和椭圆？</a:t>
            </a:r>
            <a:endParaRPr lang="en-CN" sz="2400" b="1" dirty="0">
              <a:solidFill>
                <a:srgbClr val="0000FF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EE673E3-06E7-F042-BCBF-96B9EB3836F1}"/>
              </a:ext>
            </a:extLst>
          </p:cNvPr>
          <p:cNvSpPr/>
          <p:nvPr/>
        </p:nvSpPr>
        <p:spPr>
          <a:xfrm>
            <a:off x="8319977" y="1988840"/>
            <a:ext cx="2081448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1D964E-0A68-9E44-8553-123D5ED80E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553" y="1265977"/>
            <a:ext cx="2488493" cy="321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4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C158F-0C10-7B4F-935A-8942E567A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54" y="160403"/>
            <a:ext cx="11523133" cy="1079500"/>
          </a:xfrm>
        </p:spPr>
        <p:txBody>
          <a:bodyPr/>
          <a:lstStyle/>
          <a:p>
            <a:r>
              <a:rPr lang="zh-CN" altLang="en-CN" dirty="0"/>
              <a:t>什么</a:t>
            </a:r>
            <a:r>
              <a:rPr lang="zh-CN" altLang="en-US" dirty="0"/>
              <a:t>是圆周率？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74F87A-EB3B-284B-B823-CCFD575E8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8533" y="4789212"/>
            <a:ext cx="11523133" cy="381677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rgbClr val="FF0000"/>
                </a:solidFill>
              </a:rPr>
              <a:t>圆周率：</a:t>
            </a:r>
            <a:r>
              <a:rPr lang="zh-CN" altLang="en-US" sz="2800" b="1" dirty="0">
                <a:solidFill>
                  <a:srgbClr val="0000FF"/>
                </a:solidFill>
              </a:rPr>
              <a:t>圆的周长和直径之比，是</a:t>
            </a:r>
            <a:r>
              <a:rPr lang="en-US" altLang="zh-CN" sz="2800" b="1" dirty="0">
                <a:solidFill>
                  <a:srgbClr val="0000FF"/>
                </a:solidFill>
              </a:rPr>
              <a:t>3.1415926……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rgbClr val="FF0000"/>
                </a:solidFill>
              </a:rPr>
              <a:t>奇妙之处：</a:t>
            </a:r>
            <a:r>
              <a:rPr lang="zh-CN" altLang="en-US" sz="2800" b="1" dirty="0">
                <a:solidFill>
                  <a:srgbClr val="0000FF"/>
                </a:solidFill>
              </a:rPr>
              <a:t>和圆的大小无关，大圆小圆一个样！</a:t>
            </a:r>
            <a:endParaRPr lang="en-US" altLang="zh-CN" sz="28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altLang="zh-CN" sz="2800" b="1" dirty="0">
              <a:solidFill>
                <a:srgbClr val="0000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19F76A-7ADE-FA4F-9F36-5617ED40B0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2" y="1564732"/>
            <a:ext cx="3024336" cy="28471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6085EA-0599-1445-A2AE-42C9E7D4EE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2068788"/>
            <a:ext cx="1953482" cy="183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973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C158F-0C10-7B4F-935A-8942E567A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54" y="160403"/>
            <a:ext cx="11523133" cy="1079500"/>
          </a:xfrm>
        </p:spPr>
        <p:txBody>
          <a:bodyPr/>
          <a:lstStyle/>
          <a:p>
            <a:r>
              <a:rPr lang="zh-CN" altLang="en-US" dirty="0"/>
              <a:t>算圆周率的方法一：</a:t>
            </a:r>
            <a:r>
              <a:rPr lang="zh-CN" altLang="en-US" dirty="0">
                <a:solidFill>
                  <a:srgbClr val="0202EE"/>
                </a:solidFill>
              </a:rPr>
              <a:t>实测法</a:t>
            </a:r>
            <a:endParaRPr lang="en-US" dirty="0">
              <a:solidFill>
                <a:srgbClr val="0202EE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74F87A-EB3B-284B-B823-CCFD575E8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1464" y="5085184"/>
            <a:ext cx="11523133" cy="381677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rgbClr val="FF0000"/>
                </a:solidFill>
              </a:rPr>
              <a:t>实测法：</a:t>
            </a:r>
            <a:r>
              <a:rPr lang="zh-CN" altLang="en-US" sz="2800" b="1" dirty="0">
                <a:solidFill>
                  <a:srgbClr val="0000FF"/>
                </a:solidFill>
              </a:rPr>
              <a:t>硬币周长 </a:t>
            </a:r>
            <a:r>
              <a:rPr lang="en-US" altLang="zh-CN" sz="2800" b="1" dirty="0">
                <a:solidFill>
                  <a:srgbClr val="0000FF"/>
                </a:solidFill>
              </a:rPr>
              <a:t>(9.0cm) ÷</a:t>
            </a:r>
            <a:r>
              <a:rPr lang="zh-CN" altLang="en-US" sz="2800" b="1" dirty="0">
                <a:solidFill>
                  <a:srgbClr val="0000FF"/>
                </a:solidFill>
              </a:rPr>
              <a:t> 直径</a:t>
            </a:r>
            <a:r>
              <a:rPr lang="en-US" altLang="zh-CN" sz="2800" b="1" dirty="0">
                <a:solidFill>
                  <a:srgbClr val="0000FF"/>
                </a:solidFill>
              </a:rPr>
              <a:t> (2.8cm) = 3.21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rgbClr val="FF0000"/>
                </a:solidFill>
              </a:rPr>
              <a:t>缺点：</a:t>
            </a:r>
            <a:r>
              <a:rPr lang="zh-CN" altLang="en-US" sz="2800" b="1" dirty="0">
                <a:solidFill>
                  <a:srgbClr val="0000FF"/>
                </a:solidFill>
              </a:rPr>
              <a:t>不准</a:t>
            </a:r>
            <a:endParaRPr lang="en-US" altLang="zh-CN" sz="2800" b="1" dirty="0">
              <a:solidFill>
                <a:srgbClr val="0000FF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rgbClr val="FF0000"/>
                </a:solidFill>
              </a:rPr>
              <a:t>古人的观察：</a:t>
            </a:r>
            <a:r>
              <a:rPr lang="zh-CN" altLang="en-US" sz="2800" b="1" dirty="0">
                <a:solidFill>
                  <a:srgbClr val="0000FF"/>
                </a:solidFill>
              </a:rPr>
              <a:t>周三径一</a:t>
            </a:r>
            <a:endParaRPr lang="en-US" altLang="zh-CN" sz="28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altLang="zh-CN" sz="2800" b="1" dirty="0">
              <a:solidFill>
                <a:srgbClr val="0000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08186E-933C-0749-B7A7-8BE8DDB5F8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2" y="1412776"/>
            <a:ext cx="4504888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98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C158F-0C10-7B4F-935A-8942E567A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54" y="160403"/>
            <a:ext cx="11523133" cy="1079500"/>
          </a:xfrm>
        </p:spPr>
        <p:txBody>
          <a:bodyPr/>
          <a:lstStyle/>
          <a:p>
            <a:r>
              <a:rPr lang="zh-CN" altLang="en-US" dirty="0"/>
              <a:t>算圆周率的方法二：</a:t>
            </a:r>
            <a:r>
              <a:rPr lang="zh-CN" altLang="en-US" dirty="0">
                <a:solidFill>
                  <a:srgbClr val="0202EE"/>
                </a:solidFill>
              </a:rPr>
              <a:t>刘徽割圆法</a:t>
            </a:r>
            <a:endParaRPr lang="en-US" dirty="0">
              <a:solidFill>
                <a:srgbClr val="0202EE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74F87A-EB3B-284B-B823-CCFD575E8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4949615"/>
            <a:ext cx="11523133" cy="381677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rgbClr val="FF0000"/>
                </a:solidFill>
              </a:rPr>
              <a:t>刘徽割圆法：</a:t>
            </a:r>
            <a:r>
              <a:rPr lang="zh-CN" altLang="en-US" sz="2800" b="1" dirty="0">
                <a:solidFill>
                  <a:srgbClr val="0000FF"/>
                </a:solidFill>
              </a:rPr>
              <a:t>用正多边形的面积近似圆的面积</a:t>
            </a:r>
            <a:endParaRPr lang="en-US" altLang="zh-CN" sz="2800" b="1" dirty="0">
              <a:solidFill>
                <a:srgbClr val="0000FF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rgbClr val="FF0000"/>
                </a:solidFill>
              </a:rPr>
              <a:t>要点：</a:t>
            </a:r>
            <a:r>
              <a:rPr lang="zh-CN" altLang="en-US" sz="2800" b="1" dirty="0">
                <a:solidFill>
                  <a:srgbClr val="0000FF"/>
                </a:solidFill>
              </a:rPr>
              <a:t>割之弥细，所失弥少，割之又割，与圆合体</a:t>
            </a:r>
            <a:endParaRPr lang="en-US" altLang="zh-CN" sz="2800" b="1" dirty="0">
              <a:solidFill>
                <a:srgbClr val="0000FF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rgbClr val="FF0000"/>
                </a:solidFill>
              </a:rPr>
              <a:t>估计值：</a:t>
            </a:r>
            <a:r>
              <a:rPr lang="en-US" sz="2800" b="1" dirty="0"/>
              <a:t>3.1415926</a:t>
            </a:r>
            <a:r>
              <a:rPr lang="zh-CN" altLang="en-US" sz="2800" b="1" dirty="0"/>
              <a:t>和</a:t>
            </a:r>
            <a:r>
              <a:rPr lang="en-US" sz="2800" b="1" dirty="0"/>
              <a:t>3.1415927</a:t>
            </a:r>
            <a:r>
              <a:rPr lang="en-CN" sz="2800" b="1" dirty="0"/>
              <a:t>之间</a:t>
            </a:r>
            <a:endParaRPr lang="en-US" altLang="zh-CN" sz="28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altLang="zh-CN" sz="2800" b="1" dirty="0">
              <a:solidFill>
                <a:srgbClr val="0000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9B5779-D28F-5344-A56E-92ECFF039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0" y="1556792"/>
            <a:ext cx="10579100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03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C158F-0C10-7B4F-935A-8942E567A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54" y="160403"/>
            <a:ext cx="11523133" cy="1079500"/>
          </a:xfrm>
        </p:spPr>
        <p:txBody>
          <a:bodyPr/>
          <a:lstStyle/>
          <a:p>
            <a:r>
              <a:rPr lang="zh-CN" altLang="en-US" dirty="0"/>
              <a:t>算圆周率的方法三：</a:t>
            </a:r>
            <a:r>
              <a:rPr lang="zh-CN" altLang="en-US" dirty="0">
                <a:solidFill>
                  <a:srgbClr val="0202EE"/>
                </a:solidFill>
              </a:rPr>
              <a:t>布丰投针法</a:t>
            </a:r>
            <a:endParaRPr lang="en-US" dirty="0">
              <a:solidFill>
                <a:srgbClr val="0202EE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74F87A-EB3B-284B-B823-CCFD575E8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4949615"/>
            <a:ext cx="11523133" cy="381677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rgbClr val="FF0000"/>
                </a:solidFill>
              </a:rPr>
              <a:t>布丰投针法：</a:t>
            </a:r>
            <a:r>
              <a:rPr lang="zh-CN" altLang="en-US" sz="2800" b="1" dirty="0">
                <a:solidFill>
                  <a:srgbClr val="0000FF"/>
                </a:solidFill>
              </a:rPr>
              <a:t>画几条线，扔针，就能估计出</a:t>
            </a:r>
            <a:r>
              <a:rPr lang="en-US" altLang="zh-CN" sz="2800" b="1" dirty="0">
                <a:solidFill>
                  <a:srgbClr val="0000FF"/>
                </a:solidFill>
              </a:rPr>
              <a:t>π</a:t>
            </a:r>
            <a:endParaRPr lang="en-US" altLang="zh-CN" sz="2800" dirty="0">
              <a:solidFill>
                <a:srgbClr val="0000FF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rgbClr val="FF0000"/>
                </a:solidFill>
              </a:rPr>
              <a:t>奇妙之处：</a:t>
            </a:r>
            <a:r>
              <a:rPr lang="zh-CN" altLang="en-US" sz="2800" b="1" dirty="0">
                <a:solidFill>
                  <a:srgbClr val="0000FF"/>
                </a:solidFill>
              </a:rPr>
              <a:t>不用画出圆！</a:t>
            </a:r>
            <a:endParaRPr lang="en-US" altLang="zh-CN" sz="2800" dirty="0">
              <a:solidFill>
                <a:srgbClr val="0000FF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zh-CN" sz="28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altLang="zh-CN" sz="2800" b="1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9589CE-2E01-0949-AB22-56FF940BBC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1831864"/>
            <a:ext cx="4718952" cy="2384711"/>
          </a:xfrm>
          <a:prstGeom prst="rect">
            <a:avLst/>
          </a:prstGeom>
        </p:spPr>
      </p:pic>
      <p:pic>
        <p:nvPicPr>
          <p:cNvPr id="6" name="Picture 5" descr="Buste de Georges-Louis Leclerc de Buffon, 1707 - 1788, naturaliste">
            <a:extLst>
              <a:ext uri="{FF2B5EF4-FFF2-40B4-BE49-F238E27FC236}">
                <a16:creationId xmlns:a16="http://schemas.microsoft.com/office/drawing/2014/main" id="{414D73F6-E1B8-5243-88E2-F9CEFE1C95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726712"/>
            <a:ext cx="2376264" cy="25950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0248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951831" y="2495773"/>
            <a:ext cx="8288338" cy="936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lnSpc>
                <a:spcPts val="5200"/>
              </a:lnSpc>
            </a:pP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布丰投针法：</a:t>
            </a:r>
            <a:r>
              <a:rPr lang="zh-CN" altLang="en-US" sz="3600" b="1" dirty="0">
                <a:solidFill>
                  <a:srgbClr val="0202E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原理与动手练</a:t>
            </a:r>
          </a:p>
        </p:txBody>
      </p:sp>
    </p:spTree>
    <p:extLst>
      <p:ext uri="{BB962C8B-B14F-4D97-AF65-F5344CB8AC3E}">
        <p14:creationId xmlns:p14="http://schemas.microsoft.com/office/powerpoint/2010/main" val="348607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1"/>
    </mc:Choice>
    <mc:Fallback xmlns="">
      <p:transition spd="slow" advTm="754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C158F-0C10-7B4F-935A-8942E567A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54" y="160403"/>
            <a:ext cx="11523133" cy="1079500"/>
          </a:xfrm>
        </p:spPr>
        <p:txBody>
          <a:bodyPr/>
          <a:lstStyle/>
          <a:p>
            <a:r>
              <a:rPr lang="zh-CN" altLang="en-US" dirty="0"/>
              <a:t>布丰投针法：</a:t>
            </a:r>
            <a:r>
              <a:rPr lang="zh-CN" altLang="en-US" dirty="0">
                <a:solidFill>
                  <a:srgbClr val="0202EE"/>
                </a:solidFill>
              </a:rPr>
              <a:t>实验步骤</a:t>
            </a:r>
            <a:endParaRPr lang="en-US" dirty="0">
              <a:solidFill>
                <a:srgbClr val="0202EE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74F87A-EB3B-284B-B823-CCFD575E8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4437112"/>
            <a:ext cx="11523133" cy="381677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rgbClr val="FF0000"/>
                </a:solidFill>
              </a:rPr>
              <a:t>步骤</a:t>
            </a:r>
            <a:r>
              <a:rPr lang="en-US" altLang="zh-CN" sz="2800" b="1" dirty="0">
                <a:solidFill>
                  <a:srgbClr val="FF0000"/>
                </a:solidFill>
              </a:rPr>
              <a:t>1</a:t>
            </a:r>
            <a:r>
              <a:rPr lang="zh-CN" altLang="en-US" sz="2800" b="1" dirty="0">
                <a:solidFill>
                  <a:srgbClr val="FF0000"/>
                </a:solidFill>
              </a:rPr>
              <a:t>：</a:t>
            </a:r>
            <a:r>
              <a:rPr lang="zh-CN" altLang="en-US" sz="2800" b="1" dirty="0"/>
              <a:t>在纸上画一些等距的横线，间距</a:t>
            </a:r>
            <a:r>
              <a:rPr lang="en-US" altLang="zh-CN" sz="2800" b="1" dirty="0"/>
              <a:t>2cm</a:t>
            </a:r>
            <a:r>
              <a:rPr lang="zh-CN" altLang="en-US" sz="2800" b="1" dirty="0"/>
              <a:t>（可用横线本替代）</a:t>
            </a:r>
            <a:endParaRPr lang="en-US" altLang="zh-CN" sz="28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rgbClr val="FF0000"/>
                </a:solidFill>
              </a:rPr>
              <a:t>步骤</a:t>
            </a:r>
            <a:r>
              <a:rPr lang="en-US" altLang="zh-CN" sz="2800" b="1" dirty="0">
                <a:solidFill>
                  <a:srgbClr val="FF0000"/>
                </a:solidFill>
              </a:rPr>
              <a:t>2</a:t>
            </a:r>
            <a:r>
              <a:rPr lang="zh-CN" altLang="en-US" sz="2800" b="1" dirty="0">
                <a:solidFill>
                  <a:srgbClr val="FF0000"/>
                </a:solidFill>
              </a:rPr>
              <a:t>：</a:t>
            </a:r>
            <a:r>
              <a:rPr lang="zh-CN" altLang="en-US" sz="2800" b="1" dirty="0"/>
              <a:t>折一根铅笔芯，长度等于横线间距，也是</a:t>
            </a:r>
            <a:r>
              <a:rPr lang="en-US" altLang="zh-CN" sz="2800" b="1" dirty="0"/>
              <a:t>2cm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rgbClr val="FF0000"/>
                </a:solidFill>
              </a:rPr>
              <a:t>步骤</a:t>
            </a:r>
            <a:r>
              <a:rPr lang="en-US" altLang="zh-CN" sz="2800" b="1" dirty="0">
                <a:solidFill>
                  <a:srgbClr val="FF0000"/>
                </a:solidFill>
              </a:rPr>
              <a:t>3</a:t>
            </a:r>
            <a:r>
              <a:rPr lang="zh-CN" altLang="en-US" sz="2800" b="1" dirty="0">
                <a:solidFill>
                  <a:srgbClr val="FF0000"/>
                </a:solidFill>
              </a:rPr>
              <a:t>：</a:t>
            </a:r>
            <a:r>
              <a:rPr lang="zh-CN" altLang="en-US" sz="2800" b="1" dirty="0"/>
              <a:t>多次扔铅笔芯，记录碰线的次数</a:t>
            </a:r>
            <a:endParaRPr lang="en-US" altLang="zh-CN" sz="28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rgbClr val="FF0000"/>
                </a:solidFill>
              </a:rPr>
              <a:t>步骤</a:t>
            </a:r>
            <a:r>
              <a:rPr lang="en-US" altLang="zh-CN" sz="2800" b="1" dirty="0">
                <a:solidFill>
                  <a:srgbClr val="FF0000"/>
                </a:solidFill>
              </a:rPr>
              <a:t>4</a:t>
            </a:r>
            <a:r>
              <a:rPr lang="zh-CN" altLang="en-US" sz="2800" b="1" dirty="0">
                <a:solidFill>
                  <a:srgbClr val="FF0000"/>
                </a:solidFill>
              </a:rPr>
              <a:t>：</a:t>
            </a:r>
            <a:r>
              <a:rPr lang="zh-CN" altLang="en-US" sz="2800" b="1" dirty="0">
                <a:solidFill>
                  <a:srgbClr val="0000FF"/>
                </a:solidFill>
              </a:rPr>
              <a:t>算一下：</a:t>
            </a:r>
            <a:r>
              <a:rPr lang="en-US" altLang="zh-CN" sz="2800" b="1" dirty="0">
                <a:solidFill>
                  <a:srgbClr val="0000FF"/>
                </a:solidFill>
              </a:rPr>
              <a:t>2</a:t>
            </a:r>
            <a:r>
              <a:rPr lang="zh-CN" altLang="en-US" sz="2800" b="1" dirty="0">
                <a:solidFill>
                  <a:srgbClr val="0000FF"/>
                </a:solidFill>
              </a:rPr>
              <a:t> * 扔的次数 </a:t>
            </a:r>
            <a:r>
              <a:rPr lang="en-US" altLang="zh-CN" sz="2800" b="1" dirty="0">
                <a:solidFill>
                  <a:srgbClr val="0000FF"/>
                </a:solidFill>
              </a:rPr>
              <a:t>÷</a:t>
            </a:r>
            <a:r>
              <a:rPr lang="zh-CN" altLang="en-US" sz="2800" b="1" dirty="0">
                <a:solidFill>
                  <a:srgbClr val="0000FF"/>
                </a:solidFill>
              </a:rPr>
              <a:t> 碰线次数</a:t>
            </a:r>
            <a:endParaRPr lang="en-US" altLang="zh-CN" sz="28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altLang="zh-CN" sz="2800" b="1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9589CE-2E01-0949-AB22-56FF940BBC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1484784"/>
            <a:ext cx="4718952" cy="238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23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C158F-0C10-7B4F-935A-8942E567A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54" y="160403"/>
            <a:ext cx="11523133" cy="1079500"/>
          </a:xfrm>
        </p:spPr>
        <p:txBody>
          <a:bodyPr/>
          <a:lstStyle/>
          <a:p>
            <a:r>
              <a:rPr lang="zh-CN" altLang="en-US" dirty="0"/>
              <a:t>历史上的有名实验</a:t>
            </a:r>
            <a:endParaRPr lang="en-US" dirty="0">
              <a:solidFill>
                <a:srgbClr val="0000FF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C49DDB3-3843-AA47-A229-DAFDC11003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264937"/>
              </p:ext>
            </p:extLst>
          </p:nvPr>
        </p:nvGraphicFramePr>
        <p:xfrm>
          <a:off x="671954" y="1484784"/>
          <a:ext cx="10608622" cy="46085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47385">
                  <a:extLst>
                    <a:ext uri="{9D8B030D-6E8A-4147-A177-3AD203B41FA5}">
                      <a16:colId xmlns:a16="http://schemas.microsoft.com/office/drawing/2014/main" val="2538131158"/>
                    </a:ext>
                  </a:extLst>
                </a:gridCol>
                <a:gridCol w="1484729">
                  <a:extLst>
                    <a:ext uri="{9D8B030D-6E8A-4147-A177-3AD203B41FA5}">
                      <a16:colId xmlns:a16="http://schemas.microsoft.com/office/drawing/2014/main" val="4186798181"/>
                    </a:ext>
                  </a:extLst>
                </a:gridCol>
                <a:gridCol w="2333358">
                  <a:extLst>
                    <a:ext uri="{9D8B030D-6E8A-4147-A177-3AD203B41FA5}">
                      <a16:colId xmlns:a16="http://schemas.microsoft.com/office/drawing/2014/main" val="2170744869"/>
                    </a:ext>
                  </a:extLst>
                </a:gridCol>
                <a:gridCol w="1909792">
                  <a:extLst>
                    <a:ext uri="{9D8B030D-6E8A-4147-A177-3AD203B41FA5}">
                      <a16:colId xmlns:a16="http://schemas.microsoft.com/office/drawing/2014/main" val="2000801247"/>
                    </a:ext>
                  </a:extLst>
                </a:gridCol>
                <a:gridCol w="2333358">
                  <a:extLst>
                    <a:ext uri="{9D8B030D-6E8A-4147-A177-3AD203B41FA5}">
                      <a16:colId xmlns:a16="http://schemas.microsoft.com/office/drawing/2014/main" val="1484641735"/>
                    </a:ext>
                  </a:extLst>
                </a:gridCol>
              </a:tblGrid>
              <a:tr h="654387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</a:pPr>
                      <a:r>
                        <a:rPr lang="zh-CN" sz="2400" dirty="0">
                          <a:effectLst/>
                        </a:rPr>
                        <a:t>做实验者</a:t>
                      </a:r>
                      <a:endParaRPr lang="en-C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</a:pPr>
                      <a:r>
                        <a:rPr lang="zh-CN" sz="2400">
                          <a:effectLst/>
                        </a:rPr>
                        <a:t>年代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</a:pPr>
                      <a:r>
                        <a:rPr lang="zh-CN" sz="2400">
                          <a:effectLst/>
                        </a:rPr>
                        <a:t>投了几次针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</a:pPr>
                      <a:r>
                        <a:rPr lang="zh-CN" sz="2400">
                          <a:effectLst/>
                        </a:rPr>
                        <a:t>碰线次数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</a:pPr>
                      <a:r>
                        <a:rPr lang="zh-CN" sz="2400">
                          <a:effectLst/>
                        </a:rPr>
                        <a:t>估计出的π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2677889"/>
                  </a:ext>
                </a:extLst>
              </a:tr>
              <a:tr h="659021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</a:pPr>
                      <a:r>
                        <a:rPr lang="en-US" sz="2400">
                          <a:effectLst/>
                        </a:rPr>
                        <a:t>Wolf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US" sz="2400">
                          <a:effectLst/>
                        </a:rPr>
                        <a:t>1850</a:t>
                      </a:r>
                      <a:r>
                        <a:rPr lang="zh-CN" sz="2400">
                          <a:effectLst/>
                        </a:rPr>
                        <a:t>年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US" sz="2400">
                          <a:effectLst/>
                        </a:rPr>
                        <a:t>5000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US" sz="2400">
                          <a:effectLst/>
                        </a:rPr>
                        <a:t>2532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US" sz="2400">
                          <a:effectLst/>
                        </a:rPr>
                        <a:t>3.1596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5720112"/>
                  </a:ext>
                </a:extLst>
              </a:tr>
              <a:tr h="659021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</a:pPr>
                      <a:r>
                        <a:rPr lang="en-US" sz="2400">
                          <a:effectLst/>
                        </a:rPr>
                        <a:t>Smith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US" sz="2400" dirty="0">
                          <a:effectLst/>
                        </a:rPr>
                        <a:t>1855</a:t>
                      </a:r>
                      <a:r>
                        <a:rPr lang="zh-CN" sz="2400" dirty="0">
                          <a:effectLst/>
                        </a:rPr>
                        <a:t>年</a:t>
                      </a:r>
                      <a:endParaRPr lang="en-C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US" sz="2400">
                          <a:effectLst/>
                        </a:rPr>
                        <a:t>3204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US" sz="2400">
                          <a:effectLst/>
                        </a:rPr>
                        <a:t>1218.5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US" sz="2400">
                          <a:effectLst/>
                        </a:rPr>
                        <a:t>3.1554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7622108"/>
                  </a:ext>
                </a:extLst>
              </a:tr>
              <a:tr h="659021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</a:pPr>
                      <a:r>
                        <a:rPr lang="en-US" sz="2400">
                          <a:effectLst/>
                        </a:rPr>
                        <a:t>C. De Morgan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US" sz="2400">
                          <a:effectLst/>
                        </a:rPr>
                        <a:t>1860</a:t>
                      </a:r>
                      <a:r>
                        <a:rPr lang="zh-CN" sz="2400">
                          <a:effectLst/>
                        </a:rPr>
                        <a:t>年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US" sz="2400" dirty="0">
                          <a:effectLst/>
                        </a:rPr>
                        <a:t>600</a:t>
                      </a:r>
                      <a:endParaRPr lang="en-C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US" sz="2400">
                          <a:effectLst/>
                        </a:rPr>
                        <a:t>382.5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US" sz="2400">
                          <a:effectLst/>
                        </a:rPr>
                        <a:t>3.137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378640"/>
                  </a:ext>
                </a:extLst>
              </a:tr>
              <a:tr h="659021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</a:pPr>
                      <a:r>
                        <a:rPr lang="en-US" sz="2400">
                          <a:effectLst/>
                        </a:rPr>
                        <a:t>Fox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US" sz="2400">
                          <a:effectLst/>
                        </a:rPr>
                        <a:t>1884</a:t>
                      </a:r>
                      <a:r>
                        <a:rPr lang="zh-CN" sz="2400">
                          <a:effectLst/>
                        </a:rPr>
                        <a:t>年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US" sz="2400" dirty="0">
                          <a:effectLst/>
                        </a:rPr>
                        <a:t>1030</a:t>
                      </a:r>
                      <a:endParaRPr lang="en-C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US" sz="2400">
                          <a:effectLst/>
                        </a:rPr>
                        <a:t>489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US" sz="2400">
                          <a:effectLst/>
                        </a:rPr>
                        <a:t>3.1595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4744180"/>
                  </a:ext>
                </a:extLst>
              </a:tr>
              <a:tr h="659021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</a:pPr>
                      <a:r>
                        <a:rPr lang="en-US" sz="2400">
                          <a:effectLst/>
                        </a:rPr>
                        <a:t>Lazzerini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US" sz="2400">
                          <a:effectLst/>
                        </a:rPr>
                        <a:t>1901</a:t>
                      </a:r>
                      <a:r>
                        <a:rPr lang="zh-CN" sz="2400">
                          <a:effectLst/>
                        </a:rPr>
                        <a:t>年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US" sz="2400">
                          <a:effectLst/>
                        </a:rPr>
                        <a:t>3408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US" sz="2400" dirty="0">
                          <a:effectLst/>
                        </a:rPr>
                        <a:t>1808</a:t>
                      </a:r>
                      <a:endParaRPr lang="en-C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US" sz="2400">
                          <a:effectLst/>
                        </a:rPr>
                        <a:t>3.1415929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3753147"/>
                  </a:ext>
                </a:extLst>
              </a:tr>
              <a:tr h="659021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</a:pPr>
                      <a:r>
                        <a:rPr lang="en-US" sz="2400">
                          <a:effectLst/>
                        </a:rPr>
                        <a:t>Reina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US" sz="2400">
                          <a:effectLst/>
                        </a:rPr>
                        <a:t>1925</a:t>
                      </a:r>
                      <a:r>
                        <a:rPr lang="zh-CN" sz="2400">
                          <a:effectLst/>
                        </a:rPr>
                        <a:t>年</a:t>
                      </a:r>
                      <a:endParaRPr lang="en-C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US" sz="2400" dirty="0">
                          <a:effectLst/>
                        </a:rPr>
                        <a:t>2520</a:t>
                      </a:r>
                      <a:endParaRPr lang="en-C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US" sz="2400" dirty="0">
                          <a:effectLst/>
                        </a:rPr>
                        <a:t>859</a:t>
                      </a:r>
                      <a:endParaRPr lang="en-C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0000"/>
                        </a:lnSpc>
                      </a:pPr>
                      <a:r>
                        <a:rPr lang="en-US" sz="2400" dirty="0">
                          <a:effectLst/>
                        </a:rPr>
                        <a:t>3.1795</a:t>
                      </a:r>
                      <a:endParaRPr lang="en-C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23764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77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气流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54048</TotalTime>
  <Words>1314</Words>
  <Application>Microsoft Macintosh PowerPoint</Application>
  <PresentationFormat>Widescreen</PresentationFormat>
  <Paragraphs>192</Paragraphs>
  <Slides>28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Microsoft YaHei</vt:lpstr>
      <vt:lpstr>Microsoft YaHei</vt:lpstr>
      <vt:lpstr>Arial</vt:lpstr>
      <vt:lpstr>Calibri</vt:lpstr>
      <vt:lpstr>Cambria Math</vt:lpstr>
      <vt:lpstr>Helvetica</vt:lpstr>
      <vt:lpstr>Times New Roman</vt:lpstr>
      <vt:lpstr>Office 主题​​</vt:lpstr>
      <vt:lpstr>PowerPoint Presentation</vt:lpstr>
      <vt:lpstr>PowerPoint Presentation</vt:lpstr>
      <vt:lpstr>什么是圆周率？</vt:lpstr>
      <vt:lpstr>算圆周率的方法一：实测法</vt:lpstr>
      <vt:lpstr>算圆周率的方法二：刘徽割圆法</vt:lpstr>
      <vt:lpstr>算圆周率的方法三：布丰投针法</vt:lpstr>
      <vt:lpstr>PowerPoint Presentation</vt:lpstr>
      <vt:lpstr>布丰投针法：实验步骤</vt:lpstr>
      <vt:lpstr>历史上的有名实验</vt:lpstr>
      <vt:lpstr>动手练：启元的小朋友来延续一下历史吧！</vt:lpstr>
      <vt:lpstr>SIGMA数学特别兴趣组写程序模拟投针</vt:lpstr>
      <vt:lpstr>SIGMA数学特别兴趣组的估算结果</vt:lpstr>
      <vt:lpstr>PowerPoint Presentation</vt:lpstr>
      <vt:lpstr>揭秘的第一步：没有圆，咱们硬造一个圆！</vt:lpstr>
      <vt:lpstr>揭秘的第一步：没有圆，咱们硬造一个圆！</vt:lpstr>
      <vt:lpstr>揭秘的第二步：把圆环取直，扔</vt:lpstr>
      <vt:lpstr>揭秘的第三步：碰线次数和针形状有关系吗？</vt:lpstr>
      <vt:lpstr>小SIGMA写程序扔拐弯针：1万次</vt:lpstr>
      <vt:lpstr>小SIGMA扔拐弯针的实验结果</vt:lpstr>
      <vt:lpstr>揭秘的第四步：碰线次数和针长度有关系吗？</vt:lpstr>
      <vt:lpstr>揭秘的第四步：碰线次数和针长度有关系吗？</vt:lpstr>
      <vt:lpstr>布丰投针法大揭秘：总结篇</vt:lpstr>
      <vt:lpstr>小SIGMA们写的Scratch程序演示</vt:lpstr>
      <vt:lpstr>PowerPoint Presentation</vt:lpstr>
      <vt:lpstr>SIGMA数学特别兴趣组：三个老师六个娃的亲子游戏</vt:lpstr>
      <vt:lpstr>小SIGMA们学数学：践行波利亚的数学教育法</vt:lpstr>
      <vt:lpstr>小SIGMA们学数学：慢数学、猜想多</vt:lpstr>
      <vt:lpstr>小SIGMA们学编程：计算思维少养成</vt:lpstr>
    </vt:vector>
  </TitlesOfParts>
  <Company>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ghack</dc:creator>
  <cp:lastModifiedBy>D Bu</cp:lastModifiedBy>
  <cp:revision>2118</cp:revision>
  <dcterms:created xsi:type="dcterms:W3CDTF">2012-05-10T04:43:50Z</dcterms:created>
  <dcterms:modified xsi:type="dcterms:W3CDTF">2022-04-13T13:23:29Z</dcterms:modified>
</cp:coreProperties>
</file>